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49"/>
  </p:notesMasterIdLst>
  <p:handoutMasterIdLst>
    <p:handoutMasterId r:id="rId50"/>
  </p:handoutMasterIdLst>
  <p:sldIdLst>
    <p:sldId id="287" r:id="rId2"/>
    <p:sldId id="346" r:id="rId3"/>
    <p:sldId id="296" r:id="rId4"/>
    <p:sldId id="339" r:id="rId5"/>
    <p:sldId id="326" r:id="rId6"/>
    <p:sldId id="332" r:id="rId7"/>
    <p:sldId id="327" r:id="rId8"/>
    <p:sldId id="331" r:id="rId9"/>
    <p:sldId id="322" r:id="rId10"/>
    <p:sldId id="347" r:id="rId11"/>
    <p:sldId id="343" r:id="rId12"/>
    <p:sldId id="340" r:id="rId13"/>
    <p:sldId id="349" r:id="rId14"/>
    <p:sldId id="359" r:id="rId15"/>
    <p:sldId id="351" r:id="rId16"/>
    <p:sldId id="348" r:id="rId17"/>
    <p:sldId id="350" r:id="rId18"/>
    <p:sldId id="352" r:id="rId19"/>
    <p:sldId id="360" r:id="rId20"/>
    <p:sldId id="362" r:id="rId21"/>
    <p:sldId id="363" r:id="rId22"/>
    <p:sldId id="364" r:id="rId23"/>
    <p:sldId id="365" r:id="rId24"/>
    <p:sldId id="366" r:id="rId25"/>
    <p:sldId id="367" r:id="rId26"/>
    <p:sldId id="37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91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</p:sldIdLst>
  <p:sldSz cx="13004800" cy="9753600"/>
  <p:notesSz cx="13004800" cy="9753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A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57"/>
    <p:restoredTop sz="94643"/>
  </p:normalViewPr>
  <p:slideViewPr>
    <p:cSldViewPr snapToGrid="0">
      <p:cViewPr>
        <p:scale>
          <a:sx n="50" d="100"/>
          <a:sy n="50" d="100"/>
        </p:scale>
        <p:origin x="1339" y="31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50751-BEF5-49C3-A089-F22119A0D9D4}" type="datetimeFigureOut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44C5-3176-4625-BFDB-227C2C894B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5983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7900" y="731500"/>
            <a:ext cx="86703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70362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770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3023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517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178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7877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247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9380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65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79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986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575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8955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69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7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5580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>
            <a:spLocks noGrp="1"/>
          </p:cNvSpPr>
          <p:nvPr>
            <p:ph type="body" idx="1"/>
          </p:nvPr>
        </p:nvSpPr>
        <p:spPr>
          <a:xfrm>
            <a:off x="1300475" y="4632950"/>
            <a:ext cx="10403825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83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66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432" y="1079398"/>
            <a:ext cx="10728960" cy="507187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1378" spc="-7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387" y="6336883"/>
            <a:ext cx="10728960" cy="1625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3413" cap="all" spc="284" baseline="0">
                <a:solidFill>
                  <a:schemeClr val="tx2"/>
                </a:solidFill>
                <a:latin typeface="+mj-lt"/>
              </a:defRPr>
            </a:lvl1pPr>
            <a:lvl2pPr marL="650230" indent="0" algn="ctr">
              <a:buNone/>
              <a:defRPr sz="3413"/>
            </a:lvl2pPr>
            <a:lvl3pPr marL="1300460" indent="0" algn="ctr">
              <a:buNone/>
              <a:defRPr sz="3413"/>
            </a:lvl3pPr>
            <a:lvl4pPr marL="1950690" indent="0" algn="ctr">
              <a:buNone/>
              <a:defRPr sz="2844"/>
            </a:lvl4pPr>
            <a:lvl5pPr marL="2600919" indent="0" algn="ctr">
              <a:buNone/>
              <a:defRPr sz="2844"/>
            </a:lvl5pPr>
            <a:lvl6pPr marL="3251149" indent="0" algn="ctr">
              <a:buNone/>
              <a:defRPr sz="2844"/>
            </a:lvl6pPr>
            <a:lvl7pPr marL="3901379" indent="0" algn="ctr">
              <a:buNone/>
              <a:defRPr sz="2844"/>
            </a:lvl7pPr>
            <a:lvl8pPr marL="4551609" indent="0" algn="ctr">
              <a:buNone/>
              <a:defRPr sz="2844"/>
            </a:lvl8pPr>
            <a:lvl9pPr marL="5201839" indent="0" algn="ctr">
              <a:buNone/>
              <a:defRPr sz="2844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1DE45-5FBF-48F1-BA58-C10B60F273BD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69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43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D309-CE8D-4B24-A6E7-0E3F3C324627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8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589909"/>
            <a:ext cx="2804160" cy="818833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1" y="589908"/>
            <a:ext cx="8249920" cy="8188331"/>
          </a:xfrm>
        </p:spPr>
        <p:txBody>
          <a:bodyPr vert="eaVert" lIns="45720" tIns="0" rIns="45720" bIns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60C4A-67C5-41DC-A694-FAA35108411F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70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6065773" y="2452878"/>
            <a:ext cx="873252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4455921" y="5258511"/>
            <a:ext cx="4092956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ftr" idx="11"/>
          </p:nvPr>
        </p:nvSpPr>
        <p:spPr>
          <a:xfrm>
            <a:off x="6493255" y="9387242"/>
            <a:ext cx="97091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NTUEESAAD WORKSHOP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3F15A02-162A-49F8-8C05-7EBA881327C7}" type="datetime1">
              <a:rPr lang="zh-TW" altLang="en-US" smtClean="0"/>
              <a:t>2018/10/26</a:t>
            </a:fld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80497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2797429" y="663905"/>
            <a:ext cx="7409941" cy="112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 u="none" strike="noStrike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6493255" y="9387242"/>
            <a:ext cx="97091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NTUEESAAD WORKSHOP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3328579E-5474-48C3-8352-1A44389A3EBA}" type="datetime1">
              <a:rPr lang="zh-TW" altLang="en-US" smtClean="0"/>
              <a:t>2018/10/26</a:t>
            </a:fld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539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797429" y="663905"/>
            <a:ext cx="7409941" cy="1123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 u="none" strike="noStrike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99261" y="4053281"/>
            <a:ext cx="11627485" cy="351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1" i="0" u="none" strike="noStrike" cap="none">
                <a:solidFill>
                  <a:srgbClr val="11A0A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ftr" idx="11"/>
          </p:nvPr>
        </p:nvSpPr>
        <p:spPr>
          <a:xfrm>
            <a:off x="6493255" y="9387242"/>
            <a:ext cx="970915" cy="1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NTUEESAAD WORKSHOP</a:t>
            </a: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A4BE1C6F-8977-4F0A-ABB1-845421032A9B}" type="datetime1">
              <a:rPr lang="zh-TW" altLang="en-US" smtClean="0"/>
              <a:t>2018/10/26</a:t>
            </a:fld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289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AC81D-B7CB-4835-96CC-2186663257B0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8BFA-CB3F-4B1D-AB86-3775A930B85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05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1079398"/>
            <a:ext cx="10728960" cy="507187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11378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6333338"/>
            <a:ext cx="10728960" cy="1625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3413" cap="all" spc="284" baseline="0">
                <a:solidFill>
                  <a:schemeClr val="tx2"/>
                </a:solidFill>
                <a:latin typeface="+mj-lt"/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25DA-F876-486B-9F18-80544FAF248D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88169" y="6177280"/>
            <a:ext cx="1053388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56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432" y="2625044"/>
            <a:ext cx="5266944" cy="572211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2448" y="2625047"/>
            <a:ext cx="5266944" cy="572211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96E9D-96DC-494D-98CD-A7707621B598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11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2" y="2625496"/>
            <a:ext cx="5266944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0432" y="3672653"/>
            <a:ext cx="5266944" cy="467450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2448" y="2625496"/>
            <a:ext cx="5266944" cy="1047157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844" b="0" cap="all" baseline="0">
                <a:solidFill>
                  <a:schemeClr val="tx2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2448" y="3672653"/>
            <a:ext cx="5266944" cy="467450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16228-58C4-4970-8286-1A784DF15D9C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6AE81-125F-4264-A3EB-4EB988C7261E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9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88" y="9103360"/>
            <a:ext cx="13001414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8" y="9008805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2020-FDC3-46F5-ACE0-0C94302D7666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5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9" y="0"/>
            <a:ext cx="4320843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309409" y="0"/>
            <a:ext cx="68275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845311"/>
            <a:ext cx="3413760" cy="3251200"/>
          </a:xfrm>
        </p:spPr>
        <p:txBody>
          <a:bodyPr anchor="b">
            <a:normAutofit/>
          </a:bodyPr>
          <a:lstStyle>
            <a:lvl1pPr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227" y="1040384"/>
            <a:ext cx="7124470" cy="747776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7680" y="4161536"/>
            <a:ext cx="3413760" cy="480586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6547" y="9187252"/>
            <a:ext cx="2793078" cy="519289"/>
          </a:xfrm>
        </p:spPr>
        <p:txBody>
          <a:bodyPr/>
          <a:lstStyle>
            <a:lvl1pPr algn="l">
              <a:defRPr/>
            </a:lvl1pPr>
          </a:lstStyle>
          <a:p>
            <a:fld id="{7AA94A46-9DF6-4DBF-BE92-DA8A194A96FE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20640" y="9187252"/>
            <a:ext cx="4958080" cy="519289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2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7044267"/>
            <a:ext cx="13001414" cy="27093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8" y="6990330"/>
            <a:ext cx="13001414" cy="91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7217664"/>
            <a:ext cx="10793984" cy="1170432"/>
          </a:xfrm>
        </p:spPr>
        <p:txBody>
          <a:bodyPr tIns="0" bIns="0" anchor="b">
            <a:noAutofit/>
          </a:bodyPr>
          <a:lstStyle>
            <a:lvl1pPr>
              <a:defRPr sz="5120" b="0">
                <a:solidFill>
                  <a:srgbClr val="FFFFFF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" y="0"/>
            <a:ext cx="13004784" cy="6990330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4551">
                <a:solidFill>
                  <a:schemeClr val="bg1"/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0431" y="8401101"/>
            <a:ext cx="10793984" cy="84531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853"/>
              </a:spcAft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9052B-0CDD-40A1-8234-6BC7168F42BF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9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9103360"/>
            <a:ext cx="13004801" cy="6502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9008804"/>
            <a:ext cx="13004801" cy="93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0432" y="407615"/>
            <a:ext cx="10728960" cy="20632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0431" y="2625044"/>
            <a:ext cx="10728961" cy="572211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0434" y="9187252"/>
            <a:ext cx="263708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rgbClr val="FFFFFF"/>
                </a:solidFill>
              </a:defRPr>
            </a:lvl1pPr>
          </a:lstStyle>
          <a:p>
            <a:fld id="{7DA2FF71-B087-4C11-9A54-E6635744303D}" type="datetime1">
              <a:rPr lang="zh-TW" altLang="en-US" smtClean="0"/>
              <a:t>2018/10/26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1932" y="9187252"/>
            <a:ext cx="514432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0490" y="9187252"/>
            <a:ext cx="1399494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3"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273101" y="2471602"/>
            <a:ext cx="106314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hdr="0" dt="0"/>
  <p:txStyles>
    <p:titleStyle>
      <a:lvl1pPr algn="l" defTabSz="1300460" rtl="0" eaLnBrk="1" latinLnBrk="0" hangingPunct="1">
        <a:lnSpc>
          <a:spcPct val="85000"/>
        </a:lnSpc>
        <a:spcBef>
          <a:spcPct val="0"/>
        </a:spcBef>
        <a:buNone/>
        <a:defRPr sz="6827" kern="1200" spc="-7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30046" indent="-130046" algn="l" defTabSz="1300460" rtl="0" eaLnBrk="1" latinLnBrk="0" hangingPunct="1">
        <a:lnSpc>
          <a:spcPct val="90000"/>
        </a:lnSpc>
        <a:spcBef>
          <a:spcPts val="1707"/>
        </a:spcBef>
        <a:spcAft>
          <a:spcPts val="284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4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6193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2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6285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66377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26469" indent="-260092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56442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84886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3330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17740" indent="-325115" algn="l" defTabSz="1300460" rtl="0" eaLnBrk="1" latinLnBrk="0" hangingPunct="1">
        <a:lnSpc>
          <a:spcPct val="90000"/>
        </a:lnSpc>
        <a:spcBef>
          <a:spcPts val="284"/>
        </a:spcBef>
        <a:spcAft>
          <a:spcPts val="569"/>
        </a:spcAft>
        <a:buClr>
          <a:schemeClr val="accent1"/>
        </a:buClr>
        <a:buFont typeface="Calibri" pitchFamily="34" charset="0"/>
        <a:buChar char="◦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rpro.cc/2014/12/arduino-lesson-one-why-220%CF%89-for-led-lightin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youtube.com/watch?time_continue=6&amp;v=VgMpZFDnlEU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Reference/NoTone" TargetMode="External"/><Relationship Id="rId2" Type="http://schemas.openxmlformats.org/officeDocument/2006/relationships/hyperlink" Target="https://www.arduino.cc/en/Reference/Ton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debrabander/Arduino-LiquidCrystal-I2C-library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guelbalboa/rfid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5123688" y="2036064"/>
            <a:ext cx="2750819" cy="32750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1"/>
          <p:cNvSpPr/>
          <p:nvPr/>
        </p:nvSpPr>
        <p:spPr>
          <a:xfrm>
            <a:off x="5269991" y="2188464"/>
            <a:ext cx="2466340" cy="2466340"/>
          </a:xfrm>
          <a:custGeom>
            <a:avLst/>
            <a:gdLst/>
            <a:ahLst/>
            <a:cxnLst/>
            <a:rect l="l" t="t" r="r" b="b"/>
            <a:pathLst>
              <a:path w="2466340" h="2466340" extrusionOk="0">
                <a:moveTo>
                  <a:pt x="1232915" y="0"/>
                </a:moveTo>
                <a:lnTo>
                  <a:pt x="1184500" y="932"/>
                </a:lnTo>
                <a:lnTo>
                  <a:pt x="1136557" y="3709"/>
                </a:lnTo>
                <a:lnTo>
                  <a:pt x="1089122" y="8293"/>
                </a:lnTo>
                <a:lnTo>
                  <a:pt x="1042228" y="14653"/>
                </a:lnTo>
                <a:lnTo>
                  <a:pt x="995910" y="22753"/>
                </a:lnTo>
                <a:lnTo>
                  <a:pt x="950202" y="32559"/>
                </a:lnTo>
                <a:lnTo>
                  <a:pt x="905139" y="44037"/>
                </a:lnTo>
                <a:lnTo>
                  <a:pt x="860754" y="57152"/>
                </a:lnTo>
                <a:lnTo>
                  <a:pt x="817083" y="71871"/>
                </a:lnTo>
                <a:lnTo>
                  <a:pt x="774158" y="88159"/>
                </a:lnTo>
                <a:lnTo>
                  <a:pt x="732015" y="105982"/>
                </a:lnTo>
                <a:lnTo>
                  <a:pt x="690687" y="125305"/>
                </a:lnTo>
                <a:lnTo>
                  <a:pt x="650209" y="146095"/>
                </a:lnTo>
                <a:lnTo>
                  <a:pt x="610616" y="168317"/>
                </a:lnTo>
                <a:lnTo>
                  <a:pt x="571940" y="191937"/>
                </a:lnTo>
                <a:lnTo>
                  <a:pt x="534218" y="216920"/>
                </a:lnTo>
                <a:lnTo>
                  <a:pt x="497482" y="243233"/>
                </a:lnTo>
                <a:lnTo>
                  <a:pt x="461767" y="270841"/>
                </a:lnTo>
                <a:lnTo>
                  <a:pt x="427108" y="299709"/>
                </a:lnTo>
                <a:lnTo>
                  <a:pt x="393538" y="329805"/>
                </a:lnTo>
                <a:lnTo>
                  <a:pt x="361092" y="361092"/>
                </a:lnTo>
                <a:lnTo>
                  <a:pt x="329805" y="393538"/>
                </a:lnTo>
                <a:lnTo>
                  <a:pt x="299709" y="427108"/>
                </a:lnTo>
                <a:lnTo>
                  <a:pt x="270841" y="461767"/>
                </a:lnTo>
                <a:lnTo>
                  <a:pt x="243233" y="497482"/>
                </a:lnTo>
                <a:lnTo>
                  <a:pt x="216920" y="534218"/>
                </a:lnTo>
                <a:lnTo>
                  <a:pt x="191937" y="571940"/>
                </a:lnTo>
                <a:lnTo>
                  <a:pt x="168317" y="610616"/>
                </a:lnTo>
                <a:lnTo>
                  <a:pt x="146095" y="650209"/>
                </a:lnTo>
                <a:lnTo>
                  <a:pt x="125305" y="690687"/>
                </a:lnTo>
                <a:lnTo>
                  <a:pt x="105982" y="732015"/>
                </a:lnTo>
                <a:lnTo>
                  <a:pt x="88159" y="774158"/>
                </a:lnTo>
                <a:lnTo>
                  <a:pt x="71871" y="817083"/>
                </a:lnTo>
                <a:lnTo>
                  <a:pt x="57152" y="860754"/>
                </a:lnTo>
                <a:lnTo>
                  <a:pt x="44037" y="905139"/>
                </a:lnTo>
                <a:lnTo>
                  <a:pt x="32559" y="950202"/>
                </a:lnTo>
                <a:lnTo>
                  <a:pt x="22753" y="995910"/>
                </a:lnTo>
                <a:lnTo>
                  <a:pt x="14653" y="1042228"/>
                </a:lnTo>
                <a:lnTo>
                  <a:pt x="8293" y="1089122"/>
                </a:lnTo>
                <a:lnTo>
                  <a:pt x="3709" y="1136557"/>
                </a:lnTo>
                <a:lnTo>
                  <a:pt x="932" y="1184500"/>
                </a:lnTo>
                <a:lnTo>
                  <a:pt x="0" y="1232915"/>
                </a:lnTo>
                <a:lnTo>
                  <a:pt x="932" y="1281331"/>
                </a:lnTo>
                <a:lnTo>
                  <a:pt x="3709" y="1329274"/>
                </a:lnTo>
                <a:lnTo>
                  <a:pt x="8293" y="1376709"/>
                </a:lnTo>
                <a:lnTo>
                  <a:pt x="14653" y="1423603"/>
                </a:lnTo>
                <a:lnTo>
                  <a:pt x="22753" y="1469921"/>
                </a:lnTo>
                <a:lnTo>
                  <a:pt x="32559" y="1515629"/>
                </a:lnTo>
                <a:lnTo>
                  <a:pt x="44037" y="1560692"/>
                </a:lnTo>
                <a:lnTo>
                  <a:pt x="57152" y="1605077"/>
                </a:lnTo>
                <a:lnTo>
                  <a:pt x="71871" y="1648748"/>
                </a:lnTo>
                <a:lnTo>
                  <a:pt x="88159" y="1691673"/>
                </a:lnTo>
                <a:lnTo>
                  <a:pt x="105982" y="1733816"/>
                </a:lnTo>
                <a:lnTo>
                  <a:pt x="125305" y="1775144"/>
                </a:lnTo>
                <a:lnTo>
                  <a:pt x="146095" y="1815622"/>
                </a:lnTo>
                <a:lnTo>
                  <a:pt x="168317" y="1855215"/>
                </a:lnTo>
                <a:lnTo>
                  <a:pt x="191937" y="1893891"/>
                </a:lnTo>
                <a:lnTo>
                  <a:pt x="216920" y="1931613"/>
                </a:lnTo>
                <a:lnTo>
                  <a:pt x="243233" y="1968349"/>
                </a:lnTo>
                <a:lnTo>
                  <a:pt x="270841" y="2004064"/>
                </a:lnTo>
                <a:lnTo>
                  <a:pt x="299709" y="2038723"/>
                </a:lnTo>
                <a:lnTo>
                  <a:pt x="329805" y="2072293"/>
                </a:lnTo>
                <a:lnTo>
                  <a:pt x="361092" y="2104739"/>
                </a:lnTo>
                <a:lnTo>
                  <a:pt x="393538" y="2136026"/>
                </a:lnTo>
                <a:lnTo>
                  <a:pt x="427108" y="2166122"/>
                </a:lnTo>
                <a:lnTo>
                  <a:pt x="461767" y="2194990"/>
                </a:lnTo>
                <a:lnTo>
                  <a:pt x="497482" y="2222598"/>
                </a:lnTo>
                <a:lnTo>
                  <a:pt x="534218" y="2248911"/>
                </a:lnTo>
                <a:lnTo>
                  <a:pt x="571940" y="2273894"/>
                </a:lnTo>
                <a:lnTo>
                  <a:pt x="610616" y="2297514"/>
                </a:lnTo>
                <a:lnTo>
                  <a:pt x="650209" y="2319736"/>
                </a:lnTo>
                <a:lnTo>
                  <a:pt x="690687" y="2340526"/>
                </a:lnTo>
                <a:lnTo>
                  <a:pt x="732015" y="2359849"/>
                </a:lnTo>
                <a:lnTo>
                  <a:pt x="774158" y="2377672"/>
                </a:lnTo>
                <a:lnTo>
                  <a:pt x="817083" y="2393960"/>
                </a:lnTo>
                <a:lnTo>
                  <a:pt x="860754" y="2408679"/>
                </a:lnTo>
                <a:lnTo>
                  <a:pt x="905139" y="2421794"/>
                </a:lnTo>
                <a:lnTo>
                  <a:pt x="950202" y="2433272"/>
                </a:lnTo>
                <a:lnTo>
                  <a:pt x="995910" y="2443078"/>
                </a:lnTo>
                <a:lnTo>
                  <a:pt x="1042228" y="2451178"/>
                </a:lnTo>
                <a:lnTo>
                  <a:pt x="1089122" y="2457538"/>
                </a:lnTo>
                <a:lnTo>
                  <a:pt x="1136557" y="2462122"/>
                </a:lnTo>
                <a:lnTo>
                  <a:pt x="1184500" y="2464899"/>
                </a:lnTo>
                <a:lnTo>
                  <a:pt x="1232915" y="2465831"/>
                </a:lnTo>
                <a:lnTo>
                  <a:pt x="1281331" y="2464899"/>
                </a:lnTo>
                <a:lnTo>
                  <a:pt x="1329274" y="2462122"/>
                </a:lnTo>
                <a:lnTo>
                  <a:pt x="1376709" y="2457538"/>
                </a:lnTo>
                <a:lnTo>
                  <a:pt x="1423603" y="2451178"/>
                </a:lnTo>
                <a:lnTo>
                  <a:pt x="1469921" y="2443078"/>
                </a:lnTo>
                <a:lnTo>
                  <a:pt x="1515629" y="2433272"/>
                </a:lnTo>
                <a:lnTo>
                  <a:pt x="1560692" y="2421794"/>
                </a:lnTo>
                <a:lnTo>
                  <a:pt x="1605077" y="2408679"/>
                </a:lnTo>
                <a:lnTo>
                  <a:pt x="1648748" y="2393960"/>
                </a:lnTo>
                <a:lnTo>
                  <a:pt x="1691673" y="2377672"/>
                </a:lnTo>
                <a:lnTo>
                  <a:pt x="1733816" y="2359849"/>
                </a:lnTo>
                <a:lnTo>
                  <a:pt x="1775144" y="2340526"/>
                </a:lnTo>
                <a:lnTo>
                  <a:pt x="1815622" y="2319736"/>
                </a:lnTo>
                <a:lnTo>
                  <a:pt x="1855216" y="2297514"/>
                </a:lnTo>
                <a:lnTo>
                  <a:pt x="1893891" y="2273894"/>
                </a:lnTo>
                <a:lnTo>
                  <a:pt x="1931613" y="2248911"/>
                </a:lnTo>
                <a:lnTo>
                  <a:pt x="1968349" y="2222598"/>
                </a:lnTo>
                <a:lnTo>
                  <a:pt x="2004064" y="2194990"/>
                </a:lnTo>
                <a:lnTo>
                  <a:pt x="2038723" y="2166122"/>
                </a:lnTo>
                <a:lnTo>
                  <a:pt x="2072293" y="2136026"/>
                </a:lnTo>
                <a:lnTo>
                  <a:pt x="2104739" y="2104739"/>
                </a:lnTo>
                <a:lnTo>
                  <a:pt x="2136026" y="2072293"/>
                </a:lnTo>
                <a:lnTo>
                  <a:pt x="2166122" y="2038723"/>
                </a:lnTo>
                <a:lnTo>
                  <a:pt x="2194990" y="2004064"/>
                </a:lnTo>
                <a:lnTo>
                  <a:pt x="2222598" y="1968349"/>
                </a:lnTo>
                <a:lnTo>
                  <a:pt x="2248911" y="1931613"/>
                </a:lnTo>
                <a:lnTo>
                  <a:pt x="2273894" y="1893891"/>
                </a:lnTo>
                <a:lnTo>
                  <a:pt x="2297514" y="1855215"/>
                </a:lnTo>
                <a:lnTo>
                  <a:pt x="2319736" y="1815622"/>
                </a:lnTo>
                <a:lnTo>
                  <a:pt x="2340526" y="1775144"/>
                </a:lnTo>
                <a:lnTo>
                  <a:pt x="2359849" y="1733816"/>
                </a:lnTo>
                <a:lnTo>
                  <a:pt x="2377672" y="1691673"/>
                </a:lnTo>
                <a:lnTo>
                  <a:pt x="2393960" y="1648748"/>
                </a:lnTo>
                <a:lnTo>
                  <a:pt x="2408679" y="1605077"/>
                </a:lnTo>
                <a:lnTo>
                  <a:pt x="2421794" y="1560692"/>
                </a:lnTo>
                <a:lnTo>
                  <a:pt x="2433272" y="1515629"/>
                </a:lnTo>
                <a:lnTo>
                  <a:pt x="2443078" y="1469921"/>
                </a:lnTo>
                <a:lnTo>
                  <a:pt x="2451178" y="1423603"/>
                </a:lnTo>
                <a:lnTo>
                  <a:pt x="2457538" y="1376709"/>
                </a:lnTo>
                <a:lnTo>
                  <a:pt x="2462122" y="1329274"/>
                </a:lnTo>
                <a:lnTo>
                  <a:pt x="2464899" y="1281331"/>
                </a:lnTo>
                <a:lnTo>
                  <a:pt x="2465832" y="1232915"/>
                </a:lnTo>
                <a:lnTo>
                  <a:pt x="2464899" y="1184500"/>
                </a:lnTo>
                <a:lnTo>
                  <a:pt x="2462122" y="1136557"/>
                </a:lnTo>
                <a:lnTo>
                  <a:pt x="2457538" y="1089122"/>
                </a:lnTo>
                <a:lnTo>
                  <a:pt x="2451178" y="1042228"/>
                </a:lnTo>
                <a:lnTo>
                  <a:pt x="2443078" y="995910"/>
                </a:lnTo>
                <a:lnTo>
                  <a:pt x="2433272" y="950202"/>
                </a:lnTo>
                <a:lnTo>
                  <a:pt x="2421794" y="905139"/>
                </a:lnTo>
                <a:lnTo>
                  <a:pt x="2408679" y="860754"/>
                </a:lnTo>
                <a:lnTo>
                  <a:pt x="2393960" y="817083"/>
                </a:lnTo>
                <a:lnTo>
                  <a:pt x="2377672" y="774158"/>
                </a:lnTo>
                <a:lnTo>
                  <a:pt x="2359849" y="732015"/>
                </a:lnTo>
                <a:lnTo>
                  <a:pt x="2340526" y="690687"/>
                </a:lnTo>
                <a:lnTo>
                  <a:pt x="2319736" y="650209"/>
                </a:lnTo>
                <a:lnTo>
                  <a:pt x="2297514" y="610616"/>
                </a:lnTo>
                <a:lnTo>
                  <a:pt x="2273894" y="571940"/>
                </a:lnTo>
                <a:lnTo>
                  <a:pt x="2248911" y="534218"/>
                </a:lnTo>
                <a:lnTo>
                  <a:pt x="2222598" y="497482"/>
                </a:lnTo>
                <a:lnTo>
                  <a:pt x="2194990" y="461767"/>
                </a:lnTo>
                <a:lnTo>
                  <a:pt x="2166122" y="427108"/>
                </a:lnTo>
                <a:lnTo>
                  <a:pt x="2136026" y="393538"/>
                </a:lnTo>
                <a:lnTo>
                  <a:pt x="2104739" y="361092"/>
                </a:lnTo>
                <a:lnTo>
                  <a:pt x="2072293" y="329805"/>
                </a:lnTo>
                <a:lnTo>
                  <a:pt x="2038723" y="299709"/>
                </a:lnTo>
                <a:lnTo>
                  <a:pt x="2004064" y="270841"/>
                </a:lnTo>
                <a:lnTo>
                  <a:pt x="1968349" y="243233"/>
                </a:lnTo>
                <a:lnTo>
                  <a:pt x="1931613" y="216920"/>
                </a:lnTo>
                <a:lnTo>
                  <a:pt x="1893891" y="191937"/>
                </a:lnTo>
                <a:lnTo>
                  <a:pt x="1855216" y="168317"/>
                </a:lnTo>
                <a:lnTo>
                  <a:pt x="1815622" y="146095"/>
                </a:lnTo>
                <a:lnTo>
                  <a:pt x="1775144" y="125305"/>
                </a:lnTo>
                <a:lnTo>
                  <a:pt x="1733816" y="105982"/>
                </a:lnTo>
                <a:lnTo>
                  <a:pt x="1691673" y="88159"/>
                </a:lnTo>
                <a:lnTo>
                  <a:pt x="1648748" y="71871"/>
                </a:lnTo>
                <a:lnTo>
                  <a:pt x="1605077" y="57152"/>
                </a:lnTo>
                <a:lnTo>
                  <a:pt x="1560692" y="44037"/>
                </a:lnTo>
                <a:lnTo>
                  <a:pt x="1515629" y="32559"/>
                </a:lnTo>
                <a:lnTo>
                  <a:pt x="1469921" y="22753"/>
                </a:lnTo>
                <a:lnTo>
                  <a:pt x="1423603" y="14653"/>
                </a:lnTo>
                <a:lnTo>
                  <a:pt x="1376709" y="8293"/>
                </a:lnTo>
                <a:lnTo>
                  <a:pt x="1329274" y="3709"/>
                </a:lnTo>
                <a:lnTo>
                  <a:pt x="1281331" y="932"/>
                </a:lnTo>
                <a:lnTo>
                  <a:pt x="1232915" y="0"/>
                </a:lnTo>
                <a:close/>
              </a:path>
            </a:pathLst>
          </a:custGeom>
          <a:solidFill>
            <a:srgbClr val="00BD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315" name="Google Shape;315;p41"/>
          <p:cNvSpPr txBox="1"/>
          <p:nvPr/>
        </p:nvSpPr>
        <p:spPr>
          <a:xfrm>
            <a:off x="2540000" y="5311140"/>
            <a:ext cx="8696960" cy="1244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Arduino</a:t>
            </a:r>
            <a:r>
              <a:rPr lang="zh-TW" altLang="en-US" sz="8000" b="1" dirty="0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運作原理</a:t>
            </a:r>
            <a:endParaRPr sz="80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/>
          <p:nvPr/>
        </p:nvSpPr>
        <p:spPr>
          <a:xfrm>
            <a:off x="5495544" y="9332976"/>
            <a:ext cx="958596" cy="2316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1"/>
          <p:cNvSpPr txBox="1">
            <a:spLocks noGrp="1"/>
          </p:cNvSpPr>
          <p:nvPr>
            <p:ph type="title"/>
          </p:nvPr>
        </p:nvSpPr>
        <p:spPr>
          <a:xfrm>
            <a:off x="1895493" y="1039728"/>
            <a:ext cx="8158695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8961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smtClean="0">
                <a:solidFill>
                  <a:schemeClr val="tx1"/>
                </a:solidFill>
              </a:rPr>
              <a:t>ARDUINO</a:t>
            </a:r>
            <a:r>
              <a:rPr lang="zh-TW" altLang="en-US" b="1" dirty="0" smtClean="0"/>
              <a:t> </a:t>
            </a:r>
            <a:r>
              <a:rPr lang="en-US" altLang="zh-TW" b="1" dirty="0" smtClean="0">
                <a:solidFill>
                  <a:schemeClr val="tx1"/>
                </a:solidFill>
              </a:rPr>
              <a:t>IDE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421" name="Google Shape;421;p51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smtClean="0">
                <a:solidFill>
                  <a:srgbClr val="5C5C5C"/>
                </a:solidFill>
                <a:latin typeface="Arial"/>
                <a:ea typeface="Arial"/>
                <a:cs typeface="Arial"/>
                <a:sym typeface="Arial"/>
              </a:rPr>
              <a:t>NTUEESAAD WORKSHOP</a:t>
            </a:r>
            <a:endParaRPr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423" name="Google Shape;423;p51"/>
          <p:cNvSpPr txBox="1"/>
          <p:nvPr/>
        </p:nvSpPr>
        <p:spPr>
          <a:xfrm>
            <a:off x="827849" y="2735037"/>
            <a:ext cx="10293985" cy="3503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46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18"/>
          <a:stretch/>
        </p:blipFill>
        <p:spPr>
          <a:xfrm>
            <a:off x="0" y="3884016"/>
            <a:ext cx="17515100" cy="988431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537204" y="2914108"/>
            <a:ext cx="3916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 smtClean="0">
                <a:solidFill>
                  <a:srgbClr val="17A1A5"/>
                </a:solidFill>
              </a:rPr>
              <a:t>上傳程式</a:t>
            </a:r>
            <a:r>
              <a:rPr kumimoji="1" lang="en-US" altLang="zh-TW" sz="4000" dirty="0" smtClean="0">
                <a:solidFill>
                  <a:srgbClr val="17A1A5"/>
                </a:solidFill>
              </a:rPr>
              <a:t>(</a:t>
            </a:r>
            <a:r>
              <a:rPr kumimoji="1" lang="zh-TW" altLang="en-US" sz="4000" dirty="0" smtClean="0">
                <a:solidFill>
                  <a:srgbClr val="17A1A5"/>
                </a:solidFill>
              </a:rPr>
              <a:t>箭頭</a:t>
            </a:r>
            <a:r>
              <a:rPr kumimoji="1" lang="en-US" altLang="zh-TW" sz="4000" dirty="0" smtClean="0">
                <a:solidFill>
                  <a:srgbClr val="17A1A5"/>
                </a:solidFill>
              </a:rPr>
              <a:t>)</a:t>
            </a:r>
            <a:endParaRPr kumimoji="1" lang="zh-TW" altLang="en-US" sz="4000" dirty="0">
              <a:solidFill>
                <a:srgbClr val="17A1A5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80060" y="5546445"/>
            <a:ext cx="2682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 smtClean="0">
                <a:solidFill>
                  <a:srgbClr val="17A1A5"/>
                </a:solidFill>
              </a:rPr>
              <a:t>編譯程式</a:t>
            </a:r>
            <a:endParaRPr kumimoji="1" lang="en-US" altLang="zh-TW" sz="4000" dirty="0" smtClean="0">
              <a:solidFill>
                <a:srgbClr val="17A1A5"/>
              </a:solidFill>
            </a:endParaRPr>
          </a:p>
          <a:p>
            <a:r>
              <a:rPr kumimoji="1" lang="zh-TW" altLang="en-US" sz="4000" dirty="0" smtClean="0">
                <a:solidFill>
                  <a:srgbClr val="17A1A5"/>
                </a:solidFill>
              </a:rPr>
              <a:t>（勾勾）</a:t>
            </a:r>
            <a:endParaRPr kumimoji="1" lang="zh-TW" altLang="en-US" sz="4000" dirty="0">
              <a:solidFill>
                <a:srgbClr val="17A1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>
            <a:spLocks noGrp="1"/>
          </p:cNvSpPr>
          <p:nvPr>
            <p:ph type="title"/>
          </p:nvPr>
        </p:nvSpPr>
        <p:spPr>
          <a:xfrm>
            <a:off x="2063387" y="1195429"/>
            <a:ext cx="8158695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8961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smtClean="0">
                <a:solidFill>
                  <a:schemeClr val="tx1"/>
                </a:solidFill>
              </a:rPr>
              <a:t>ARDUINO</a:t>
            </a:r>
            <a:r>
              <a:rPr lang="zh-TW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</a:rPr>
              <a:t>IDE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219694" y="2630600"/>
            <a:ext cx="10547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dirty="0" smtClean="0">
                <a:solidFill>
                  <a:srgbClr val="17A1A5"/>
                </a:solidFill>
              </a:rPr>
              <a:t>Debug</a:t>
            </a:r>
            <a:r>
              <a:rPr kumimoji="1" lang="zh-TW" altLang="en-US" sz="3600" dirty="0" smtClean="0">
                <a:solidFill>
                  <a:srgbClr val="17A1A5"/>
                </a:solidFill>
              </a:rPr>
              <a:t>訊息區，</a:t>
            </a:r>
            <a:endParaRPr kumimoji="1" lang="en-US" altLang="zh-TW" sz="3600" dirty="0" smtClean="0">
              <a:solidFill>
                <a:srgbClr val="17A1A5"/>
              </a:solidFill>
            </a:endParaRPr>
          </a:p>
          <a:p>
            <a:r>
              <a:rPr kumimoji="1" lang="zh-TW" altLang="en-US" sz="3600" b="1" dirty="0" smtClean="0">
                <a:solidFill>
                  <a:srgbClr val="17A1A5"/>
                </a:solidFill>
              </a:rPr>
              <a:t>查詢</a:t>
            </a:r>
            <a:r>
              <a:rPr kumimoji="1" lang="zh-TW" altLang="en-US" sz="3600" dirty="0" smtClean="0">
                <a:solidFill>
                  <a:srgbClr val="17A1A5"/>
                </a:solidFill>
              </a:rPr>
              <a:t> </a:t>
            </a:r>
            <a:r>
              <a:rPr kumimoji="1" lang="en-US" altLang="zh-TW" sz="3600" dirty="0" smtClean="0">
                <a:solidFill>
                  <a:srgbClr val="17A1A5"/>
                </a:solidFill>
              </a:rPr>
              <a:t>or</a:t>
            </a:r>
            <a:r>
              <a:rPr kumimoji="1" lang="zh-TW" altLang="en-US" sz="3600" dirty="0" smtClean="0">
                <a:solidFill>
                  <a:srgbClr val="17A1A5"/>
                </a:solidFill>
              </a:rPr>
              <a:t> 搖晃 </a:t>
            </a:r>
            <a:r>
              <a:rPr kumimoji="1" lang="en-US" altLang="zh-TW" sz="3600" dirty="0" smtClean="0">
                <a:solidFill>
                  <a:srgbClr val="17A1A5"/>
                </a:solidFill>
              </a:rPr>
              <a:t>or</a:t>
            </a:r>
            <a:r>
              <a:rPr kumimoji="1" lang="zh-TW" altLang="en-US" sz="3600" dirty="0" smtClean="0">
                <a:solidFill>
                  <a:srgbClr val="17A1A5"/>
                </a:solidFill>
              </a:rPr>
              <a:t> 重新啟動 </a:t>
            </a:r>
            <a:r>
              <a:rPr kumimoji="1" lang="en-US" altLang="zh-TW" sz="3600" dirty="0" smtClean="0">
                <a:solidFill>
                  <a:srgbClr val="17A1A5"/>
                </a:solidFill>
              </a:rPr>
              <a:t>or</a:t>
            </a:r>
            <a:r>
              <a:rPr kumimoji="1" lang="zh-TW" altLang="en-US" sz="3600" dirty="0" smtClean="0">
                <a:solidFill>
                  <a:srgbClr val="17A1A5"/>
                </a:solidFill>
              </a:rPr>
              <a:t> 換線 </a:t>
            </a:r>
            <a:r>
              <a:rPr kumimoji="1" lang="en-US" altLang="zh-TW" sz="3600" dirty="0" smtClean="0">
                <a:solidFill>
                  <a:srgbClr val="17A1A5"/>
                </a:solidFill>
              </a:rPr>
              <a:t>or</a:t>
            </a:r>
            <a:r>
              <a:rPr kumimoji="1" lang="zh-TW" altLang="en-US" sz="3600" dirty="0" smtClean="0">
                <a:solidFill>
                  <a:srgbClr val="17A1A5"/>
                </a:solidFill>
              </a:rPr>
              <a:t> 通靈</a:t>
            </a:r>
            <a:endParaRPr kumimoji="1" lang="zh-TW" altLang="en-US" sz="3600" dirty="0">
              <a:solidFill>
                <a:srgbClr val="17A1A5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0"/>
          <a:stretch/>
        </p:blipFill>
        <p:spPr>
          <a:xfrm>
            <a:off x="1435020" y="4145280"/>
            <a:ext cx="10116469" cy="4615106"/>
          </a:xfrm>
          <a:prstGeom prst="rect">
            <a:avLst/>
          </a:prstGeom>
        </p:spPr>
      </p:pic>
      <p:sp>
        <p:nvSpPr>
          <p:cNvPr id="10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13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>
            <a:spLocks noGrp="1"/>
          </p:cNvSpPr>
          <p:nvPr>
            <p:ph type="title"/>
          </p:nvPr>
        </p:nvSpPr>
        <p:spPr>
          <a:xfrm>
            <a:off x="2381484" y="1025309"/>
            <a:ext cx="8158695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68961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 smtClean="0">
                <a:solidFill>
                  <a:schemeClr val="tx1"/>
                </a:solidFill>
              </a:rPr>
              <a:t>ARDUINO</a:t>
            </a:r>
            <a:r>
              <a:rPr lang="zh-TW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</a:rPr>
              <a:t>IDE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809304" y="2433970"/>
            <a:ext cx="9821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 smtClean="0">
                <a:solidFill>
                  <a:srgbClr val="17A1A5"/>
                </a:solidFill>
              </a:rPr>
              <a:t>監控視窗 </a:t>
            </a:r>
            <a:r>
              <a:rPr kumimoji="1" lang="en-US" altLang="zh-TW" sz="4000" dirty="0" smtClean="0">
                <a:solidFill>
                  <a:srgbClr val="17A1A5"/>
                </a:solidFill>
              </a:rPr>
              <a:t>:</a:t>
            </a:r>
            <a:r>
              <a:rPr kumimoji="1" lang="zh-TW" altLang="en-US" sz="4000" dirty="0" smtClean="0">
                <a:solidFill>
                  <a:srgbClr val="17A1A5"/>
                </a:solidFill>
              </a:rPr>
              <a:t> 顯示數值（搭配</a:t>
            </a:r>
            <a:r>
              <a:rPr kumimoji="1" lang="en-US" altLang="zh-TW" sz="4000" dirty="0" err="1" smtClean="0">
                <a:solidFill>
                  <a:srgbClr val="17A1A5"/>
                </a:solidFill>
              </a:rPr>
              <a:t>Serial.print</a:t>
            </a:r>
            <a:r>
              <a:rPr kumimoji="1" lang="zh-TW" altLang="en-US" sz="4000" dirty="0" smtClean="0">
                <a:solidFill>
                  <a:srgbClr val="17A1A5"/>
                </a:solidFill>
              </a:rPr>
              <a:t>）</a:t>
            </a:r>
            <a:endParaRPr kumimoji="1" lang="en-US" altLang="zh-TW" sz="4000" dirty="0" smtClean="0">
              <a:solidFill>
                <a:srgbClr val="17A1A5"/>
              </a:solidFill>
            </a:endParaRPr>
          </a:p>
          <a:p>
            <a:pPr algn="ctr"/>
            <a:endParaRPr kumimoji="1" lang="zh-TW" altLang="en-US" sz="4000" dirty="0">
              <a:solidFill>
                <a:srgbClr val="17A1A5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80" y="3261360"/>
            <a:ext cx="11036341" cy="5711791"/>
          </a:xfrm>
          <a:prstGeom prst="rect">
            <a:avLst/>
          </a:prstGeom>
        </p:spPr>
      </p:pic>
      <p:sp>
        <p:nvSpPr>
          <p:cNvPr id="10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741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97429" y="1136345"/>
            <a:ext cx="7409941" cy="1123314"/>
          </a:xfrm>
        </p:spPr>
        <p:txBody>
          <a:bodyPr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Arduino</a:t>
            </a:r>
            <a:r>
              <a:rPr lang="zh-TW" altLang="en-US" b="1" dirty="0" smtClean="0">
                <a:solidFill>
                  <a:schemeClr val="tx1"/>
                </a:solidFill>
              </a:rPr>
              <a:t>程式架構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24601" y="2628009"/>
            <a:ext cx="11627485" cy="6919520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//Include section</a:t>
            </a: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#include …</a:t>
            </a:r>
          </a:p>
          <a:p>
            <a:endParaRPr lang="en-US" altLang="zh-TW" sz="2400" dirty="0" smtClean="0">
              <a:solidFill>
                <a:schemeClr val="tx1"/>
              </a:solidFill>
            </a:endParaRP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//Define component to Arduino pin</a:t>
            </a: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#define _PIN 5</a:t>
            </a: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…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chemeClr val="tx1"/>
                </a:solidFill>
              </a:rPr>
              <a:t>v</a:t>
            </a:r>
            <a:r>
              <a:rPr lang="en-US" altLang="zh-TW" sz="2400" dirty="0" smtClean="0">
                <a:solidFill>
                  <a:schemeClr val="tx1"/>
                </a:solidFill>
              </a:rPr>
              <a:t>oid setup()</a:t>
            </a: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zh-TW" sz="2400" dirty="0" err="1" smtClean="0">
                <a:solidFill>
                  <a:schemeClr val="tx1"/>
                </a:solidFill>
              </a:rPr>
              <a:t>pinMode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zh-TW" sz="2400" dirty="0">
              <a:solidFill>
                <a:schemeClr val="tx1"/>
              </a:solidFill>
            </a:endParaRPr>
          </a:p>
          <a:p>
            <a:r>
              <a:rPr lang="en-US" altLang="zh-TW" sz="2400" dirty="0">
                <a:solidFill>
                  <a:schemeClr val="tx1"/>
                </a:solidFill>
              </a:rPr>
              <a:t>v</a:t>
            </a:r>
            <a:r>
              <a:rPr lang="en-US" altLang="zh-TW" sz="2400" dirty="0" smtClean="0">
                <a:solidFill>
                  <a:schemeClr val="tx1"/>
                </a:solidFill>
              </a:rPr>
              <a:t>oid loop()</a:t>
            </a: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}</a:t>
            </a:r>
            <a:endParaRPr lang="en-US" altLang="zh-TW" sz="2400" dirty="0">
              <a:solidFill>
                <a:schemeClr val="tx1"/>
              </a:solidFill>
            </a:endParaRPr>
          </a:p>
          <a:p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7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630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/>
          <p:nvPr/>
        </p:nvSpPr>
        <p:spPr>
          <a:xfrm>
            <a:off x="4985512" y="2054889"/>
            <a:ext cx="2750819" cy="32750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5269991" y="2188464"/>
            <a:ext cx="2466340" cy="2466340"/>
          </a:xfrm>
          <a:custGeom>
            <a:avLst/>
            <a:gdLst/>
            <a:ahLst/>
            <a:cxnLst/>
            <a:rect l="l" t="t" r="r" b="b"/>
            <a:pathLst>
              <a:path w="2466340" h="2466340" extrusionOk="0">
                <a:moveTo>
                  <a:pt x="1232915" y="0"/>
                </a:moveTo>
                <a:lnTo>
                  <a:pt x="1184500" y="932"/>
                </a:lnTo>
                <a:lnTo>
                  <a:pt x="1136557" y="3709"/>
                </a:lnTo>
                <a:lnTo>
                  <a:pt x="1089122" y="8293"/>
                </a:lnTo>
                <a:lnTo>
                  <a:pt x="1042228" y="14653"/>
                </a:lnTo>
                <a:lnTo>
                  <a:pt x="995910" y="22753"/>
                </a:lnTo>
                <a:lnTo>
                  <a:pt x="950202" y="32559"/>
                </a:lnTo>
                <a:lnTo>
                  <a:pt x="905139" y="44037"/>
                </a:lnTo>
                <a:lnTo>
                  <a:pt x="860754" y="57152"/>
                </a:lnTo>
                <a:lnTo>
                  <a:pt x="817083" y="71871"/>
                </a:lnTo>
                <a:lnTo>
                  <a:pt x="774158" y="88159"/>
                </a:lnTo>
                <a:lnTo>
                  <a:pt x="732015" y="105982"/>
                </a:lnTo>
                <a:lnTo>
                  <a:pt x="690687" y="125305"/>
                </a:lnTo>
                <a:lnTo>
                  <a:pt x="650209" y="146095"/>
                </a:lnTo>
                <a:lnTo>
                  <a:pt x="610616" y="168317"/>
                </a:lnTo>
                <a:lnTo>
                  <a:pt x="571940" y="191937"/>
                </a:lnTo>
                <a:lnTo>
                  <a:pt x="534218" y="216920"/>
                </a:lnTo>
                <a:lnTo>
                  <a:pt x="497482" y="243233"/>
                </a:lnTo>
                <a:lnTo>
                  <a:pt x="461767" y="270841"/>
                </a:lnTo>
                <a:lnTo>
                  <a:pt x="427108" y="299709"/>
                </a:lnTo>
                <a:lnTo>
                  <a:pt x="393538" y="329805"/>
                </a:lnTo>
                <a:lnTo>
                  <a:pt x="361092" y="361092"/>
                </a:lnTo>
                <a:lnTo>
                  <a:pt x="329805" y="393538"/>
                </a:lnTo>
                <a:lnTo>
                  <a:pt x="299709" y="427108"/>
                </a:lnTo>
                <a:lnTo>
                  <a:pt x="270841" y="461767"/>
                </a:lnTo>
                <a:lnTo>
                  <a:pt x="243233" y="497482"/>
                </a:lnTo>
                <a:lnTo>
                  <a:pt x="216920" y="534218"/>
                </a:lnTo>
                <a:lnTo>
                  <a:pt x="191937" y="571940"/>
                </a:lnTo>
                <a:lnTo>
                  <a:pt x="168317" y="610616"/>
                </a:lnTo>
                <a:lnTo>
                  <a:pt x="146095" y="650209"/>
                </a:lnTo>
                <a:lnTo>
                  <a:pt x="125305" y="690687"/>
                </a:lnTo>
                <a:lnTo>
                  <a:pt x="105982" y="732015"/>
                </a:lnTo>
                <a:lnTo>
                  <a:pt x="88159" y="774158"/>
                </a:lnTo>
                <a:lnTo>
                  <a:pt x="71871" y="817083"/>
                </a:lnTo>
                <a:lnTo>
                  <a:pt x="57152" y="860754"/>
                </a:lnTo>
                <a:lnTo>
                  <a:pt x="44037" y="905139"/>
                </a:lnTo>
                <a:lnTo>
                  <a:pt x="32559" y="950202"/>
                </a:lnTo>
                <a:lnTo>
                  <a:pt x="22753" y="995910"/>
                </a:lnTo>
                <a:lnTo>
                  <a:pt x="14653" y="1042228"/>
                </a:lnTo>
                <a:lnTo>
                  <a:pt x="8293" y="1089122"/>
                </a:lnTo>
                <a:lnTo>
                  <a:pt x="3709" y="1136557"/>
                </a:lnTo>
                <a:lnTo>
                  <a:pt x="932" y="1184500"/>
                </a:lnTo>
                <a:lnTo>
                  <a:pt x="0" y="1232915"/>
                </a:lnTo>
                <a:lnTo>
                  <a:pt x="932" y="1281331"/>
                </a:lnTo>
                <a:lnTo>
                  <a:pt x="3709" y="1329274"/>
                </a:lnTo>
                <a:lnTo>
                  <a:pt x="8293" y="1376709"/>
                </a:lnTo>
                <a:lnTo>
                  <a:pt x="14653" y="1423603"/>
                </a:lnTo>
                <a:lnTo>
                  <a:pt x="22753" y="1469921"/>
                </a:lnTo>
                <a:lnTo>
                  <a:pt x="32559" y="1515629"/>
                </a:lnTo>
                <a:lnTo>
                  <a:pt x="44037" y="1560692"/>
                </a:lnTo>
                <a:lnTo>
                  <a:pt x="57152" y="1605077"/>
                </a:lnTo>
                <a:lnTo>
                  <a:pt x="71871" y="1648748"/>
                </a:lnTo>
                <a:lnTo>
                  <a:pt x="88159" y="1691673"/>
                </a:lnTo>
                <a:lnTo>
                  <a:pt x="105982" y="1733816"/>
                </a:lnTo>
                <a:lnTo>
                  <a:pt x="125305" y="1775144"/>
                </a:lnTo>
                <a:lnTo>
                  <a:pt x="146095" y="1815622"/>
                </a:lnTo>
                <a:lnTo>
                  <a:pt x="168317" y="1855215"/>
                </a:lnTo>
                <a:lnTo>
                  <a:pt x="191937" y="1893891"/>
                </a:lnTo>
                <a:lnTo>
                  <a:pt x="216920" y="1931613"/>
                </a:lnTo>
                <a:lnTo>
                  <a:pt x="243233" y="1968349"/>
                </a:lnTo>
                <a:lnTo>
                  <a:pt x="270841" y="2004064"/>
                </a:lnTo>
                <a:lnTo>
                  <a:pt x="299709" y="2038723"/>
                </a:lnTo>
                <a:lnTo>
                  <a:pt x="329805" y="2072293"/>
                </a:lnTo>
                <a:lnTo>
                  <a:pt x="361092" y="2104739"/>
                </a:lnTo>
                <a:lnTo>
                  <a:pt x="393538" y="2136026"/>
                </a:lnTo>
                <a:lnTo>
                  <a:pt x="427108" y="2166122"/>
                </a:lnTo>
                <a:lnTo>
                  <a:pt x="461767" y="2194990"/>
                </a:lnTo>
                <a:lnTo>
                  <a:pt x="497482" y="2222598"/>
                </a:lnTo>
                <a:lnTo>
                  <a:pt x="534218" y="2248911"/>
                </a:lnTo>
                <a:lnTo>
                  <a:pt x="571940" y="2273894"/>
                </a:lnTo>
                <a:lnTo>
                  <a:pt x="610616" y="2297514"/>
                </a:lnTo>
                <a:lnTo>
                  <a:pt x="650209" y="2319736"/>
                </a:lnTo>
                <a:lnTo>
                  <a:pt x="690687" y="2340526"/>
                </a:lnTo>
                <a:lnTo>
                  <a:pt x="732015" y="2359849"/>
                </a:lnTo>
                <a:lnTo>
                  <a:pt x="774158" y="2377672"/>
                </a:lnTo>
                <a:lnTo>
                  <a:pt x="817083" y="2393960"/>
                </a:lnTo>
                <a:lnTo>
                  <a:pt x="860754" y="2408679"/>
                </a:lnTo>
                <a:lnTo>
                  <a:pt x="905139" y="2421794"/>
                </a:lnTo>
                <a:lnTo>
                  <a:pt x="950202" y="2433272"/>
                </a:lnTo>
                <a:lnTo>
                  <a:pt x="995910" y="2443078"/>
                </a:lnTo>
                <a:lnTo>
                  <a:pt x="1042228" y="2451178"/>
                </a:lnTo>
                <a:lnTo>
                  <a:pt x="1089122" y="2457538"/>
                </a:lnTo>
                <a:lnTo>
                  <a:pt x="1136557" y="2462122"/>
                </a:lnTo>
                <a:lnTo>
                  <a:pt x="1184500" y="2464899"/>
                </a:lnTo>
                <a:lnTo>
                  <a:pt x="1232915" y="2465831"/>
                </a:lnTo>
                <a:lnTo>
                  <a:pt x="1281331" y="2464899"/>
                </a:lnTo>
                <a:lnTo>
                  <a:pt x="1329274" y="2462122"/>
                </a:lnTo>
                <a:lnTo>
                  <a:pt x="1376709" y="2457538"/>
                </a:lnTo>
                <a:lnTo>
                  <a:pt x="1423603" y="2451178"/>
                </a:lnTo>
                <a:lnTo>
                  <a:pt x="1469921" y="2443078"/>
                </a:lnTo>
                <a:lnTo>
                  <a:pt x="1515629" y="2433272"/>
                </a:lnTo>
                <a:lnTo>
                  <a:pt x="1560692" y="2421794"/>
                </a:lnTo>
                <a:lnTo>
                  <a:pt x="1605077" y="2408679"/>
                </a:lnTo>
                <a:lnTo>
                  <a:pt x="1648748" y="2393960"/>
                </a:lnTo>
                <a:lnTo>
                  <a:pt x="1691673" y="2377672"/>
                </a:lnTo>
                <a:lnTo>
                  <a:pt x="1733816" y="2359849"/>
                </a:lnTo>
                <a:lnTo>
                  <a:pt x="1775144" y="2340526"/>
                </a:lnTo>
                <a:lnTo>
                  <a:pt x="1815622" y="2319736"/>
                </a:lnTo>
                <a:lnTo>
                  <a:pt x="1855216" y="2297514"/>
                </a:lnTo>
                <a:lnTo>
                  <a:pt x="1893891" y="2273894"/>
                </a:lnTo>
                <a:lnTo>
                  <a:pt x="1931613" y="2248911"/>
                </a:lnTo>
                <a:lnTo>
                  <a:pt x="1968349" y="2222598"/>
                </a:lnTo>
                <a:lnTo>
                  <a:pt x="2004064" y="2194990"/>
                </a:lnTo>
                <a:lnTo>
                  <a:pt x="2038723" y="2166122"/>
                </a:lnTo>
                <a:lnTo>
                  <a:pt x="2072293" y="2136026"/>
                </a:lnTo>
                <a:lnTo>
                  <a:pt x="2104739" y="2104739"/>
                </a:lnTo>
                <a:lnTo>
                  <a:pt x="2136026" y="2072293"/>
                </a:lnTo>
                <a:lnTo>
                  <a:pt x="2166122" y="2038723"/>
                </a:lnTo>
                <a:lnTo>
                  <a:pt x="2194990" y="2004064"/>
                </a:lnTo>
                <a:lnTo>
                  <a:pt x="2222598" y="1968349"/>
                </a:lnTo>
                <a:lnTo>
                  <a:pt x="2248911" y="1931613"/>
                </a:lnTo>
                <a:lnTo>
                  <a:pt x="2273894" y="1893891"/>
                </a:lnTo>
                <a:lnTo>
                  <a:pt x="2297514" y="1855215"/>
                </a:lnTo>
                <a:lnTo>
                  <a:pt x="2319736" y="1815622"/>
                </a:lnTo>
                <a:lnTo>
                  <a:pt x="2340526" y="1775144"/>
                </a:lnTo>
                <a:lnTo>
                  <a:pt x="2359849" y="1733816"/>
                </a:lnTo>
                <a:lnTo>
                  <a:pt x="2377672" y="1691673"/>
                </a:lnTo>
                <a:lnTo>
                  <a:pt x="2393960" y="1648748"/>
                </a:lnTo>
                <a:lnTo>
                  <a:pt x="2408679" y="1605077"/>
                </a:lnTo>
                <a:lnTo>
                  <a:pt x="2421794" y="1560692"/>
                </a:lnTo>
                <a:lnTo>
                  <a:pt x="2433272" y="1515629"/>
                </a:lnTo>
                <a:lnTo>
                  <a:pt x="2443078" y="1469921"/>
                </a:lnTo>
                <a:lnTo>
                  <a:pt x="2451178" y="1423603"/>
                </a:lnTo>
                <a:lnTo>
                  <a:pt x="2457538" y="1376709"/>
                </a:lnTo>
                <a:lnTo>
                  <a:pt x="2462122" y="1329274"/>
                </a:lnTo>
                <a:lnTo>
                  <a:pt x="2464899" y="1281331"/>
                </a:lnTo>
                <a:lnTo>
                  <a:pt x="2465832" y="1232915"/>
                </a:lnTo>
                <a:lnTo>
                  <a:pt x="2464899" y="1184500"/>
                </a:lnTo>
                <a:lnTo>
                  <a:pt x="2462122" y="1136557"/>
                </a:lnTo>
                <a:lnTo>
                  <a:pt x="2457538" y="1089122"/>
                </a:lnTo>
                <a:lnTo>
                  <a:pt x="2451178" y="1042228"/>
                </a:lnTo>
                <a:lnTo>
                  <a:pt x="2443078" y="995910"/>
                </a:lnTo>
                <a:lnTo>
                  <a:pt x="2433272" y="950202"/>
                </a:lnTo>
                <a:lnTo>
                  <a:pt x="2421794" y="905139"/>
                </a:lnTo>
                <a:lnTo>
                  <a:pt x="2408679" y="860754"/>
                </a:lnTo>
                <a:lnTo>
                  <a:pt x="2393960" y="817083"/>
                </a:lnTo>
                <a:lnTo>
                  <a:pt x="2377672" y="774158"/>
                </a:lnTo>
                <a:lnTo>
                  <a:pt x="2359849" y="732015"/>
                </a:lnTo>
                <a:lnTo>
                  <a:pt x="2340526" y="690687"/>
                </a:lnTo>
                <a:lnTo>
                  <a:pt x="2319736" y="650209"/>
                </a:lnTo>
                <a:lnTo>
                  <a:pt x="2297514" y="610616"/>
                </a:lnTo>
                <a:lnTo>
                  <a:pt x="2273894" y="571940"/>
                </a:lnTo>
                <a:lnTo>
                  <a:pt x="2248911" y="534218"/>
                </a:lnTo>
                <a:lnTo>
                  <a:pt x="2222598" y="497482"/>
                </a:lnTo>
                <a:lnTo>
                  <a:pt x="2194990" y="461767"/>
                </a:lnTo>
                <a:lnTo>
                  <a:pt x="2166122" y="427108"/>
                </a:lnTo>
                <a:lnTo>
                  <a:pt x="2136026" y="393538"/>
                </a:lnTo>
                <a:lnTo>
                  <a:pt x="2104739" y="361092"/>
                </a:lnTo>
                <a:lnTo>
                  <a:pt x="2072293" y="329805"/>
                </a:lnTo>
                <a:lnTo>
                  <a:pt x="2038723" y="299709"/>
                </a:lnTo>
                <a:lnTo>
                  <a:pt x="2004064" y="270841"/>
                </a:lnTo>
                <a:lnTo>
                  <a:pt x="1968349" y="243233"/>
                </a:lnTo>
                <a:lnTo>
                  <a:pt x="1931613" y="216920"/>
                </a:lnTo>
                <a:lnTo>
                  <a:pt x="1893891" y="191937"/>
                </a:lnTo>
                <a:lnTo>
                  <a:pt x="1855216" y="168317"/>
                </a:lnTo>
                <a:lnTo>
                  <a:pt x="1815622" y="146095"/>
                </a:lnTo>
                <a:lnTo>
                  <a:pt x="1775144" y="125305"/>
                </a:lnTo>
                <a:lnTo>
                  <a:pt x="1733816" y="105982"/>
                </a:lnTo>
                <a:lnTo>
                  <a:pt x="1691673" y="88159"/>
                </a:lnTo>
                <a:lnTo>
                  <a:pt x="1648748" y="71871"/>
                </a:lnTo>
                <a:lnTo>
                  <a:pt x="1605077" y="57152"/>
                </a:lnTo>
                <a:lnTo>
                  <a:pt x="1560692" y="44037"/>
                </a:lnTo>
                <a:lnTo>
                  <a:pt x="1515629" y="32559"/>
                </a:lnTo>
                <a:lnTo>
                  <a:pt x="1469921" y="22753"/>
                </a:lnTo>
                <a:lnTo>
                  <a:pt x="1423603" y="14653"/>
                </a:lnTo>
                <a:lnTo>
                  <a:pt x="1376709" y="8293"/>
                </a:lnTo>
                <a:lnTo>
                  <a:pt x="1329274" y="3709"/>
                </a:lnTo>
                <a:lnTo>
                  <a:pt x="1281331" y="932"/>
                </a:lnTo>
                <a:lnTo>
                  <a:pt x="1232915" y="0"/>
                </a:lnTo>
                <a:close/>
              </a:path>
            </a:pathLst>
          </a:custGeom>
          <a:solidFill>
            <a:srgbClr val="00BD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0"/>
          <p:cNvSpPr txBox="1">
            <a:spLocks noGrp="1"/>
          </p:cNvSpPr>
          <p:nvPr>
            <p:ph type="ctrTitle"/>
          </p:nvPr>
        </p:nvSpPr>
        <p:spPr>
          <a:xfrm>
            <a:off x="6065773" y="2452878"/>
            <a:ext cx="873252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4</a:t>
            </a:r>
            <a: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414" name="Google Shape;414;p50"/>
          <p:cNvSpPr txBox="1"/>
          <p:nvPr/>
        </p:nvSpPr>
        <p:spPr>
          <a:xfrm>
            <a:off x="2529839" y="5249730"/>
            <a:ext cx="7945120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1" dirty="0" smtClean="0"/>
              <a:t>HELLO WORLD</a:t>
            </a:r>
            <a:endParaRPr lang="en-US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303495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630" y="3830969"/>
            <a:ext cx="8924925" cy="31718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7317" y="8646363"/>
            <a:ext cx="96431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hlinkClick r:id="rId3"/>
              </a:rPr>
              <a:t>https://makerpro.cc/2014/12/arduino-lesson-one-why-220%CF%89-for-led-lighting/</a:t>
            </a:r>
            <a:endParaRPr lang="zh-TW" altLang="en-US" sz="2000" dirty="0"/>
          </a:p>
        </p:txBody>
      </p:sp>
      <p:pic>
        <p:nvPicPr>
          <p:cNvPr id="1030" name="Picture 6" descr="Image result for led positive and neg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43" y="3425997"/>
            <a:ext cx="3272387" cy="357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538338" y="787016"/>
            <a:ext cx="54505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b="1" dirty="0" smtClean="0"/>
              <a:t>LED &amp; </a:t>
            </a:r>
            <a:r>
              <a:rPr lang="zh-TW" altLang="en-US" sz="7200" b="1" dirty="0" smtClean="0"/>
              <a:t>麵包板</a:t>
            </a:r>
            <a:endParaRPr lang="zh-TW" altLang="en-US" sz="7200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13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92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82189" y="1182065"/>
            <a:ext cx="7409941" cy="1123314"/>
          </a:xfrm>
        </p:spPr>
        <p:txBody>
          <a:bodyPr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LED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12621" y="2718072"/>
            <a:ext cx="11627485" cy="6473636"/>
          </a:xfrm>
        </p:spPr>
        <p:txBody>
          <a:bodyPr/>
          <a:lstStyle/>
          <a:p>
            <a:r>
              <a:rPr lang="en-US" altLang="zh-TW" sz="3200" dirty="0">
                <a:solidFill>
                  <a:schemeClr val="tx1"/>
                </a:solidFill>
              </a:rPr>
              <a:t>v</a:t>
            </a:r>
            <a:r>
              <a:rPr lang="en-US" altLang="zh-TW" sz="3200" dirty="0" smtClean="0">
                <a:solidFill>
                  <a:schemeClr val="tx1"/>
                </a:solidFill>
              </a:rPr>
              <a:t>oid setup()</a:t>
            </a:r>
          </a:p>
          <a:p>
            <a:r>
              <a:rPr lang="en-US" altLang="zh-TW" sz="3200" dirty="0" smtClean="0">
                <a:solidFill>
                  <a:schemeClr val="tx1"/>
                </a:solidFill>
              </a:rPr>
              <a:t>{</a:t>
            </a:r>
          </a:p>
          <a:p>
            <a:r>
              <a:rPr lang="en-US" altLang="zh-TW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  </a:t>
            </a:r>
            <a:r>
              <a:rPr lang="en-US" altLang="zh-TW" sz="3200" dirty="0" err="1" smtClean="0">
                <a:solidFill>
                  <a:schemeClr val="tx1"/>
                </a:solidFill>
              </a:rPr>
              <a:t>pinMode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tx1"/>
                </a:solidFill>
              </a:rPr>
              <a:t>ledPin</a:t>
            </a:r>
            <a:r>
              <a:rPr lang="en-US" altLang="zh-TW" sz="3200" dirty="0" smtClean="0">
                <a:solidFill>
                  <a:schemeClr val="tx1"/>
                </a:solidFill>
              </a:rPr>
              <a:t>, OUTPUT);</a:t>
            </a:r>
          </a:p>
          <a:p>
            <a:r>
              <a:rPr lang="en-US" altLang="zh-TW" sz="3200" dirty="0" smtClean="0">
                <a:solidFill>
                  <a:schemeClr val="tx1"/>
                </a:solidFill>
              </a:rPr>
              <a:t>}</a:t>
            </a:r>
          </a:p>
          <a:p>
            <a:endParaRPr lang="en-US" altLang="zh-TW" sz="3200" dirty="0" smtClean="0">
              <a:solidFill>
                <a:schemeClr val="tx1"/>
              </a:solidFill>
            </a:endParaRPr>
          </a:p>
          <a:p>
            <a:r>
              <a:rPr lang="en-US" altLang="zh-TW" sz="3200" dirty="0">
                <a:solidFill>
                  <a:schemeClr val="tx1"/>
                </a:solidFill>
              </a:rPr>
              <a:t>v</a:t>
            </a:r>
            <a:r>
              <a:rPr lang="en-US" altLang="zh-TW" sz="3200" dirty="0" smtClean="0">
                <a:solidFill>
                  <a:schemeClr val="tx1"/>
                </a:solidFill>
              </a:rPr>
              <a:t>oid loop()</a:t>
            </a:r>
          </a:p>
          <a:p>
            <a:r>
              <a:rPr lang="en-US" altLang="zh-TW" sz="3200" dirty="0" smtClean="0">
                <a:solidFill>
                  <a:schemeClr val="tx1"/>
                </a:solidFill>
              </a:rPr>
              <a:t>{</a:t>
            </a:r>
            <a:br>
              <a:rPr lang="en-US" altLang="zh-TW" sz="3200" dirty="0" smtClean="0">
                <a:solidFill>
                  <a:schemeClr val="tx1"/>
                </a:solidFill>
              </a:rPr>
            </a:br>
            <a:r>
              <a:rPr lang="en-US" altLang="zh-TW" sz="3200" dirty="0" err="1" smtClean="0">
                <a:solidFill>
                  <a:schemeClr val="tx1"/>
                </a:solidFill>
              </a:rPr>
              <a:t>digitalWrite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tx1"/>
                </a:solidFill>
              </a:rPr>
              <a:t>ledPin</a:t>
            </a:r>
            <a:r>
              <a:rPr lang="en-US" altLang="zh-TW" sz="3200" dirty="0" smtClean="0">
                <a:solidFill>
                  <a:schemeClr val="tx1"/>
                </a:solidFill>
              </a:rPr>
              <a:t>, HIGH);</a:t>
            </a:r>
          </a:p>
          <a:p>
            <a:r>
              <a:rPr lang="en-US" altLang="zh-TW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 delay(1000);</a:t>
            </a:r>
          </a:p>
          <a:p>
            <a:r>
              <a:rPr lang="en-US" altLang="zh-TW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 </a:t>
            </a:r>
            <a:r>
              <a:rPr lang="en-US" altLang="zh-TW" sz="3200" dirty="0" err="1" smtClean="0">
                <a:solidFill>
                  <a:schemeClr val="tx1"/>
                </a:solidFill>
              </a:rPr>
              <a:t>digitalWrite</a:t>
            </a:r>
            <a:r>
              <a:rPr lang="en-US" altLang="zh-TW" sz="3200" dirty="0" smtClean="0">
                <a:solidFill>
                  <a:schemeClr val="tx1"/>
                </a:solidFill>
              </a:rPr>
              <a:t>(</a:t>
            </a:r>
            <a:r>
              <a:rPr lang="en-US" altLang="zh-TW" sz="3200" dirty="0" err="1" smtClean="0">
                <a:solidFill>
                  <a:schemeClr val="tx1"/>
                </a:solidFill>
              </a:rPr>
              <a:t>ledPin</a:t>
            </a:r>
            <a:r>
              <a:rPr lang="en-US" altLang="zh-TW" sz="3200" dirty="0" smtClean="0">
                <a:solidFill>
                  <a:schemeClr val="tx1"/>
                </a:solidFill>
              </a:rPr>
              <a:t>, LOW);</a:t>
            </a:r>
          </a:p>
          <a:p>
            <a:r>
              <a:rPr lang="en-US" altLang="zh-TW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 smtClean="0">
                <a:solidFill>
                  <a:schemeClr val="tx1"/>
                </a:solidFill>
              </a:rPr>
              <a:t> delay(1000);</a:t>
            </a:r>
          </a:p>
          <a:p>
            <a:r>
              <a:rPr lang="en-US" altLang="zh-TW" sz="3200" dirty="0">
                <a:solidFill>
                  <a:schemeClr val="tx1"/>
                </a:solidFill>
              </a:rPr>
              <a:t>}</a:t>
            </a:r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8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057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60" y="1497497"/>
            <a:ext cx="11622678" cy="668634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241" y="1636318"/>
            <a:ext cx="9022315" cy="664510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46154" y="1357884"/>
            <a:ext cx="12112487" cy="71096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TW" sz="6600" dirty="0" smtClean="0"/>
          </a:p>
          <a:p>
            <a:pPr algn="ctr"/>
            <a:r>
              <a:rPr lang="en-US" altLang="zh-TW" sz="6000" b="1" dirty="0"/>
              <a:t>“Knight Rider” </a:t>
            </a:r>
            <a:endParaRPr lang="en-US" altLang="zh-TW" sz="6000" dirty="0"/>
          </a:p>
          <a:p>
            <a:pPr algn="ctr"/>
            <a:endParaRPr lang="en-US" altLang="zh-TW" sz="6600" dirty="0" smtClean="0"/>
          </a:p>
          <a:p>
            <a:pPr algn="ctr"/>
            <a:r>
              <a:rPr lang="en-US" altLang="zh-TW" sz="6600" b="1" dirty="0" smtClean="0"/>
              <a:t>HINT: FOR LOOP</a:t>
            </a:r>
          </a:p>
          <a:p>
            <a:pPr algn="ctr"/>
            <a:endParaRPr lang="en-US" altLang="zh-TW" sz="6600" dirty="0"/>
          </a:p>
          <a:p>
            <a:pPr algn="ctr"/>
            <a:endParaRPr lang="en-US" altLang="zh-TW" sz="6600" dirty="0" smtClean="0"/>
          </a:p>
          <a:p>
            <a:pPr algn="ctr"/>
            <a:endParaRPr lang="en-US" altLang="zh-TW" sz="6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52101" y="8378533"/>
            <a:ext cx="970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hlinkClick r:id="rId4"/>
              </a:rPr>
              <a:t>https://www.youtube.com/watch?time_continue=6&amp;v=VgMpZFDnlEU</a:t>
            </a:r>
            <a:endParaRPr lang="zh-TW" altLang="en-US" sz="2400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11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782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97427" y="1105865"/>
            <a:ext cx="7409941" cy="1123314"/>
          </a:xfrm>
        </p:spPr>
        <p:txBody>
          <a:bodyPr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LED AND GATE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2052" name="Picture 4" descr="arduino circui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301" y="2768305"/>
            <a:ext cx="8164195" cy="613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95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/>
          <p:nvPr/>
        </p:nvSpPr>
        <p:spPr>
          <a:xfrm>
            <a:off x="4985512" y="2054889"/>
            <a:ext cx="2750819" cy="32750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5269991" y="2188464"/>
            <a:ext cx="2466340" cy="2466340"/>
          </a:xfrm>
          <a:custGeom>
            <a:avLst/>
            <a:gdLst/>
            <a:ahLst/>
            <a:cxnLst/>
            <a:rect l="l" t="t" r="r" b="b"/>
            <a:pathLst>
              <a:path w="2466340" h="2466340" extrusionOk="0">
                <a:moveTo>
                  <a:pt x="1232915" y="0"/>
                </a:moveTo>
                <a:lnTo>
                  <a:pt x="1184500" y="932"/>
                </a:lnTo>
                <a:lnTo>
                  <a:pt x="1136557" y="3709"/>
                </a:lnTo>
                <a:lnTo>
                  <a:pt x="1089122" y="8293"/>
                </a:lnTo>
                <a:lnTo>
                  <a:pt x="1042228" y="14653"/>
                </a:lnTo>
                <a:lnTo>
                  <a:pt x="995910" y="22753"/>
                </a:lnTo>
                <a:lnTo>
                  <a:pt x="950202" y="32559"/>
                </a:lnTo>
                <a:lnTo>
                  <a:pt x="905139" y="44037"/>
                </a:lnTo>
                <a:lnTo>
                  <a:pt x="860754" y="57152"/>
                </a:lnTo>
                <a:lnTo>
                  <a:pt x="817083" y="71871"/>
                </a:lnTo>
                <a:lnTo>
                  <a:pt x="774158" y="88159"/>
                </a:lnTo>
                <a:lnTo>
                  <a:pt x="732015" y="105982"/>
                </a:lnTo>
                <a:lnTo>
                  <a:pt x="690687" y="125305"/>
                </a:lnTo>
                <a:lnTo>
                  <a:pt x="650209" y="146095"/>
                </a:lnTo>
                <a:lnTo>
                  <a:pt x="610616" y="168317"/>
                </a:lnTo>
                <a:lnTo>
                  <a:pt x="571940" y="191937"/>
                </a:lnTo>
                <a:lnTo>
                  <a:pt x="534218" y="216920"/>
                </a:lnTo>
                <a:lnTo>
                  <a:pt x="497482" y="243233"/>
                </a:lnTo>
                <a:lnTo>
                  <a:pt x="461767" y="270841"/>
                </a:lnTo>
                <a:lnTo>
                  <a:pt x="427108" y="299709"/>
                </a:lnTo>
                <a:lnTo>
                  <a:pt x="393538" y="329805"/>
                </a:lnTo>
                <a:lnTo>
                  <a:pt x="361092" y="361092"/>
                </a:lnTo>
                <a:lnTo>
                  <a:pt x="329805" y="393538"/>
                </a:lnTo>
                <a:lnTo>
                  <a:pt x="299709" y="427108"/>
                </a:lnTo>
                <a:lnTo>
                  <a:pt x="270841" y="461767"/>
                </a:lnTo>
                <a:lnTo>
                  <a:pt x="243233" y="497482"/>
                </a:lnTo>
                <a:lnTo>
                  <a:pt x="216920" y="534218"/>
                </a:lnTo>
                <a:lnTo>
                  <a:pt x="191937" y="571940"/>
                </a:lnTo>
                <a:lnTo>
                  <a:pt x="168317" y="610616"/>
                </a:lnTo>
                <a:lnTo>
                  <a:pt x="146095" y="650209"/>
                </a:lnTo>
                <a:lnTo>
                  <a:pt x="125305" y="690687"/>
                </a:lnTo>
                <a:lnTo>
                  <a:pt x="105982" y="732015"/>
                </a:lnTo>
                <a:lnTo>
                  <a:pt x="88159" y="774158"/>
                </a:lnTo>
                <a:lnTo>
                  <a:pt x="71871" y="817083"/>
                </a:lnTo>
                <a:lnTo>
                  <a:pt x="57152" y="860754"/>
                </a:lnTo>
                <a:lnTo>
                  <a:pt x="44037" y="905139"/>
                </a:lnTo>
                <a:lnTo>
                  <a:pt x="32559" y="950202"/>
                </a:lnTo>
                <a:lnTo>
                  <a:pt x="22753" y="995910"/>
                </a:lnTo>
                <a:lnTo>
                  <a:pt x="14653" y="1042228"/>
                </a:lnTo>
                <a:lnTo>
                  <a:pt x="8293" y="1089122"/>
                </a:lnTo>
                <a:lnTo>
                  <a:pt x="3709" y="1136557"/>
                </a:lnTo>
                <a:lnTo>
                  <a:pt x="932" y="1184500"/>
                </a:lnTo>
                <a:lnTo>
                  <a:pt x="0" y="1232915"/>
                </a:lnTo>
                <a:lnTo>
                  <a:pt x="932" y="1281331"/>
                </a:lnTo>
                <a:lnTo>
                  <a:pt x="3709" y="1329274"/>
                </a:lnTo>
                <a:lnTo>
                  <a:pt x="8293" y="1376709"/>
                </a:lnTo>
                <a:lnTo>
                  <a:pt x="14653" y="1423603"/>
                </a:lnTo>
                <a:lnTo>
                  <a:pt x="22753" y="1469921"/>
                </a:lnTo>
                <a:lnTo>
                  <a:pt x="32559" y="1515629"/>
                </a:lnTo>
                <a:lnTo>
                  <a:pt x="44037" y="1560692"/>
                </a:lnTo>
                <a:lnTo>
                  <a:pt x="57152" y="1605077"/>
                </a:lnTo>
                <a:lnTo>
                  <a:pt x="71871" y="1648748"/>
                </a:lnTo>
                <a:lnTo>
                  <a:pt x="88159" y="1691673"/>
                </a:lnTo>
                <a:lnTo>
                  <a:pt x="105982" y="1733816"/>
                </a:lnTo>
                <a:lnTo>
                  <a:pt x="125305" y="1775144"/>
                </a:lnTo>
                <a:lnTo>
                  <a:pt x="146095" y="1815622"/>
                </a:lnTo>
                <a:lnTo>
                  <a:pt x="168317" y="1855215"/>
                </a:lnTo>
                <a:lnTo>
                  <a:pt x="191937" y="1893891"/>
                </a:lnTo>
                <a:lnTo>
                  <a:pt x="216920" y="1931613"/>
                </a:lnTo>
                <a:lnTo>
                  <a:pt x="243233" y="1968349"/>
                </a:lnTo>
                <a:lnTo>
                  <a:pt x="270841" y="2004064"/>
                </a:lnTo>
                <a:lnTo>
                  <a:pt x="299709" y="2038723"/>
                </a:lnTo>
                <a:lnTo>
                  <a:pt x="329805" y="2072293"/>
                </a:lnTo>
                <a:lnTo>
                  <a:pt x="361092" y="2104739"/>
                </a:lnTo>
                <a:lnTo>
                  <a:pt x="393538" y="2136026"/>
                </a:lnTo>
                <a:lnTo>
                  <a:pt x="427108" y="2166122"/>
                </a:lnTo>
                <a:lnTo>
                  <a:pt x="461767" y="2194990"/>
                </a:lnTo>
                <a:lnTo>
                  <a:pt x="497482" y="2222598"/>
                </a:lnTo>
                <a:lnTo>
                  <a:pt x="534218" y="2248911"/>
                </a:lnTo>
                <a:lnTo>
                  <a:pt x="571940" y="2273894"/>
                </a:lnTo>
                <a:lnTo>
                  <a:pt x="610616" y="2297514"/>
                </a:lnTo>
                <a:lnTo>
                  <a:pt x="650209" y="2319736"/>
                </a:lnTo>
                <a:lnTo>
                  <a:pt x="690687" y="2340526"/>
                </a:lnTo>
                <a:lnTo>
                  <a:pt x="732015" y="2359849"/>
                </a:lnTo>
                <a:lnTo>
                  <a:pt x="774158" y="2377672"/>
                </a:lnTo>
                <a:lnTo>
                  <a:pt x="817083" y="2393960"/>
                </a:lnTo>
                <a:lnTo>
                  <a:pt x="860754" y="2408679"/>
                </a:lnTo>
                <a:lnTo>
                  <a:pt x="905139" y="2421794"/>
                </a:lnTo>
                <a:lnTo>
                  <a:pt x="950202" y="2433272"/>
                </a:lnTo>
                <a:lnTo>
                  <a:pt x="995910" y="2443078"/>
                </a:lnTo>
                <a:lnTo>
                  <a:pt x="1042228" y="2451178"/>
                </a:lnTo>
                <a:lnTo>
                  <a:pt x="1089122" y="2457538"/>
                </a:lnTo>
                <a:lnTo>
                  <a:pt x="1136557" y="2462122"/>
                </a:lnTo>
                <a:lnTo>
                  <a:pt x="1184500" y="2464899"/>
                </a:lnTo>
                <a:lnTo>
                  <a:pt x="1232915" y="2465831"/>
                </a:lnTo>
                <a:lnTo>
                  <a:pt x="1281331" y="2464899"/>
                </a:lnTo>
                <a:lnTo>
                  <a:pt x="1329274" y="2462122"/>
                </a:lnTo>
                <a:lnTo>
                  <a:pt x="1376709" y="2457538"/>
                </a:lnTo>
                <a:lnTo>
                  <a:pt x="1423603" y="2451178"/>
                </a:lnTo>
                <a:lnTo>
                  <a:pt x="1469921" y="2443078"/>
                </a:lnTo>
                <a:lnTo>
                  <a:pt x="1515629" y="2433272"/>
                </a:lnTo>
                <a:lnTo>
                  <a:pt x="1560692" y="2421794"/>
                </a:lnTo>
                <a:lnTo>
                  <a:pt x="1605077" y="2408679"/>
                </a:lnTo>
                <a:lnTo>
                  <a:pt x="1648748" y="2393960"/>
                </a:lnTo>
                <a:lnTo>
                  <a:pt x="1691673" y="2377672"/>
                </a:lnTo>
                <a:lnTo>
                  <a:pt x="1733816" y="2359849"/>
                </a:lnTo>
                <a:lnTo>
                  <a:pt x="1775144" y="2340526"/>
                </a:lnTo>
                <a:lnTo>
                  <a:pt x="1815622" y="2319736"/>
                </a:lnTo>
                <a:lnTo>
                  <a:pt x="1855216" y="2297514"/>
                </a:lnTo>
                <a:lnTo>
                  <a:pt x="1893891" y="2273894"/>
                </a:lnTo>
                <a:lnTo>
                  <a:pt x="1931613" y="2248911"/>
                </a:lnTo>
                <a:lnTo>
                  <a:pt x="1968349" y="2222598"/>
                </a:lnTo>
                <a:lnTo>
                  <a:pt x="2004064" y="2194990"/>
                </a:lnTo>
                <a:lnTo>
                  <a:pt x="2038723" y="2166122"/>
                </a:lnTo>
                <a:lnTo>
                  <a:pt x="2072293" y="2136026"/>
                </a:lnTo>
                <a:lnTo>
                  <a:pt x="2104739" y="2104739"/>
                </a:lnTo>
                <a:lnTo>
                  <a:pt x="2136026" y="2072293"/>
                </a:lnTo>
                <a:lnTo>
                  <a:pt x="2166122" y="2038723"/>
                </a:lnTo>
                <a:lnTo>
                  <a:pt x="2194990" y="2004064"/>
                </a:lnTo>
                <a:lnTo>
                  <a:pt x="2222598" y="1968349"/>
                </a:lnTo>
                <a:lnTo>
                  <a:pt x="2248911" y="1931613"/>
                </a:lnTo>
                <a:lnTo>
                  <a:pt x="2273894" y="1893891"/>
                </a:lnTo>
                <a:lnTo>
                  <a:pt x="2297514" y="1855215"/>
                </a:lnTo>
                <a:lnTo>
                  <a:pt x="2319736" y="1815622"/>
                </a:lnTo>
                <a:lnTo>
                  <a:pt x="2340526" y="1775144"/>
                </a:lnTo>
                <a:lnTo>
                  <a:pt x="2359849" y="1733816"/>
                </a:lnTo>
                <a:lnTo>
                  <a:pt x="2377672" y="1691673"/>
                </a:lnTo>
                <a:lnTo>
                  <a:pt x="2393960" y="1648748"/>
                </a:lnTo>
                <a:lnTo>
                  <a:pt x="2408679" y="1605077"/>
                </a:lnTo>
                <a:lnTo>
                  <a:pt x="2421794" y="1560692"/>
                </a:lnTo>
                <a:lnTo>
                  <a:pt x="2433272" y="1515629"/>
                </a:lnTo>
                <a:lnTo>
                  <a:pt x="2443078" y="1469921"/>
                </a:lnTo>
                <a:lnTo>
                  <a:pt x="2451178" y="1423603"/>
                </a:lnTo>
                <a:lnTo>
                  <a:pt x="2457538" y="1376709"/>
                </a:lnTo>
                <a:lnTo>
                  <a:pt x="2462122" y="1329274"/>
                </a:lnTo>
                <a:lnTo>
                  <a:pt x="2464899" y="1281331"/>
                </a:lnTo>
                <a:lnTo>
                  <a:pt x="2465832" y="1232915"/>
                </a:lnTo>
                <a:lnTo>
                  <a:pt x="2464899" y="1184500"/>
                </a:lnTo>
                <a:lnTo>
                  <a:pt x="2462122" y="1136557"/>
                </a:lnTo>
                <a:lnTo>
                  <a:pt x="2457538" y="1089122"/>
                </a:lnTo>
                <a:lnTo>
                  <a:pt x="2451178" y="1042228"/>
                </a:lnTo>
                <a:lnTo>
                  <a:pt x="2443078" y="995910"/>
                </a:lnTo>
                <a:lnTo>
                  <a:pt x="2433272" y="950202"/>
                </a:lnTo>
                <a:lnTo>
                  <a:pt x="2421794" y="905139"/>
                </a:lnTo>
                <a:lnTo>
                  <a:pt x="2408679" y="860754"/>
                </a:lnTo>
                <a:lnTo>
                  <a:pt x="2393960" y="817083"/>
                </a:lnTo>
                <a:lnTo>
                  <a:pt x="2377672" y="774158"/>
                </a:lnTo>
                <a:lnTo>
                  <a:pt x="2359849" y="732015"/>
                </a:lnTo>
                <a:lnTo>
                  <a:pt x="2340526" y="690687"/>
                </a:lnTo>
                <a:lnTo>
                  <a:pt x="2319736" y="650209"/>
                </a:lnTo>
                <a:lnTo>
                  <a:pt x="2297514" y="610616"/>
                </a:lnTo>
                <a:lnTo>
                  <a:pt x="2273894" y="571940"/>
                </a:lnTo>
                <a:lnTo>
                  <a:pt x="2248911" y="534218"/>
                </a:lnTo>
                <a:lnTo>
                  <a:pt x="2222598" y="497482"/>
                </a:lnTo>
                <a:lnTo>
                  <a:pt x="2194990" y="461767"/>
                </a:lnTo>
                <a:lnTo>
                  <a:pt x="2166122" y="427108"/>
                </a:lnTo>
                <a:lnTo>
                  <a:pt x="2136026" y="393538"/>
                </a:lnTo>
                <a:lnTo>
                  <a:pt x="2104739" y="361092"/>
                </a:lnTo>
                <a:lnTo>
                  <a:pt x="2072293" y="329805"/>
                </a:lnTo>
                <a:lnTo>
                  <a:pt x="2038723" y="299709"/>
                </a:lnTo>
                <a:lnTo>
                  <a:pt x="2004064" y="270841"/>
                </a:lnTo>
                <a:lnTo>
                  <a:pt x="1968349" y="243233"/>
                </a:lnTo>
                <a:lnTo>
                  <a:pt x="1931613" y="216920"/>
                </a:lnTo>
                <a:lnTo>
                  <a:pt x="1893891" y="191937"/>
                </a:lnTo>
                <a:lnTo>
                  <a:pt x="1855216" y="168317"/>
                </a:lnTo>
                <a:lnTo>
                  <a:pt x="1815622" y="146095"/>
                </a:lnTo>
                <a:lnTo>
                  <a:pt x="1775144" y="125305"/>
                </a:lnTo>
                <a:lnTo>
                  <a:pt x="1733816" y="105982"/>
                </a:lnTo>
                <a:lnTo>
                  <a:pt x="1691673" y="88159"/>
                </a:lnTo>
                <a:lnTo>
                  <a:pt x="1648748" y="71871"/>
                </a:lnTo>
                <a:lnTo>
                  <a:pt x="1605077" y="57152"/>
                </a:lnTo>
                <a:lnTo>
                  <a:pt x="1560692" y="44037"/>
                </a:lnTo>
                <a:lnTo>
                  <a:pt x="1515629" y="32559"/>
                </a:lnTo>
                <a:lnTo>
                  <a:pt x="1469921" y="22753"/>
                </a:lnTo>
                <a:lnTo>
                  <a:pt x="1423603" y="14653"/>
                </a:lnTo>
                <a:lnTo>
                  <a:pt x="1376709" y="8293"/>
                </a:lnTo>
                <a:lnTo>
                  <a:pt x="1329274" y="3709"/>
                </a:lnTo>
                <a:lnTo>
                  <a:pt x="1281331" y="932"/>
                </a:lnTo>
                <a:lnTo>
                  <a:pt x="1232915" y="0"/>
                </a:lnTo>
                <a:close/>
              </a:path>
            </a:pathLst>
          </a:custGeom>
          <a:solidFill>
            <a:srgbClr val="00BD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0"/>
          <p:cNvSpPr txBox="1">
            <a:spLocks noGrp="1"/>
          </p:cNvSpPr>
          <p:nvPr>
            <p:ph type="ctrTitle"/>
          </p:nvPr>
        </p:nvSpPr>
        <p:spPr>
          <a:xfrm>
            <a:off x="6065773" y="2452878"/>
            <a:ext cx="873252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414" name="Google Shape;414;p50"/>
          <p:cNvSpPr txBox="1"/>
          <p:nvPr/>
        </p:nvSpPr>
        <p:spPr>
          <a:xfrm>
            <a:off x="3609021" y="5329965"/>
            <a:ext cx="5786755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8000" b="1" dirty="0"/>
              <a:t>蜂鳴器</a:t>
            </a:r>
            <a:r>
              <a:rPr lang="zh-TW" altLang="en-US" sz="8000" b="1" dirty="0" smtClean="0"/>
              <a:t>介紹</a:t>
            </a:r>
            <a:endParaRPr lang="en-US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41556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/>
          <p:nvPr/>
        </p:nvSpPr>
        <p:spPr>
          <a:xfrm>
            <a:off x="3147060" y="4526292"/>
            <a:ext cx="1850136" cy="1269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47"/>
          <p:cNvSpPr/>
          <p:nvPr/>
        </p:nvSpPr>
        <p:spPr>
          <a:xfrm>
            <a:off x="3186683" y="4539995"/>
            <a:ext cx="1775460" cy="1195070"/>
          </a:xfrm>
          <a:custGeom>
            <a:avLst/>
            <a:gdLst/>
            <a:ahLst/>
            <a:cxnLst/>
            <a:rect l="l" t="t" r="r" b="b"/>
            <a:pathLst>
              <a:path w="1775460" h="1195070" extrusionOk="0">
                <a:moveTo>
                  <a:pt x="1178052" y="0"/>
                </a:moveTo>
                <a:lnTo>
                  <a:pt x="1178052" y="298703"/>
                </a:lnTo>
                <a:lnTo>
                  <a:pt x="0" y="298703"/>
                </a:lnTo>
                <a:lnTo>
                  <a:pt x="0" y="896112"/>
                </a:lnTo>
                <a:lnTo>
                  <a:pt x="1178052" y="896112"/>
                </a:lnTo>
                <a:lnTo>
                  <a:pt x="1178052" y="1194815"/>
                </a:lnTo>
                <a:lnTo>
                  <a:pt x="1775460" y="597408"/>
                </a:lnTo>
                <a:lnTo>
                  <a:pt x="1178052" y="0"/>
                </a:lnTo>
                <a:close/>
              </a:path>
            </a:pathLst>
          </a:custGeom>
          <a:solidFill>
            <a:srgbClr val="0D9FA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7"/>
          <p:cNvSpPr/>
          <p:nvPr/>
        </p:nvSpPr>
        <p:spPr>
          <a:xfrm>
            <a:off x="7947660" y="4526292"/>
            <a:ext cx="1850136" cy="1269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7"/>
          <p:cNvSpPr/>
          <p:nvPr/>
        </p:nvSpPr>
        <p:spPr>
          <a:xfrm>
            <a:off x="7987283" y="4539995"/>
            <a:ext cx="1775460" cy="1195070"/>
          </a:xfrm>
          <a:custGeom>
            <a:avLst/>
            <a:gdLst/>
            <a:ahLst/>
            <a:cxnLst/>
            <a:rect l="l" t="t" r="r" b="b"/>
            <a:pathLst>
              <a:path w="1775459" h="1195070" extrusionOk="0">
                <a:moveTo>
                  <a:pt x="1178052" y="0"/>
                </a:moveTo>
                <a:lnTo>
                  <a:pt x="1178052" y="298703"/>
                </a:lnTo>
                <a:lnTo>
                  <a:pt x="0" y="298703"/>
                </a:lnTo>
                <a:lnTo>
                  <a:pt x="0" y="896112"/>
                </a:lnTo>
                <a:lnTo>
                  <a:pt x="1178052" y="896112"/>
                </a:lnTo>
                <a:lnTo>
                  <a:pt x="1178052" y="1194815"/>
                </a:lnTo>
                <a:lnTo>
                  <a:pt x="1775459" y="597408"/>
                </a:lnTo>
                <a:lnTo>
                  <a:pt x="1178052" y="0"/>
                </a:lnTo>
                <a:close/>
              </a:path>
            </a:pathLst>
          </a:custGeom>
          <a:solidFill>
            <a:srgbClr val="0D9FA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7"/>
          <p:cNvSpPr txBox="1"/>
          <p:nvPr/>
        </p:nvSpPr>
        <p:spPr>
          <a:xfrm>
            <a:off x="3330956" y="3272155"/>
            <a:ext cx="1144270" cy="136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 err="1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rPr>
              <a:t>輸入</a:t>
            </a:r>
            <a:r>
              <a:rPr lang="en-US" sz="4400" dirty="0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dirty="0" err="1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rPr>
              <a:t>訊號</a:t>
            </a:r>
            <a:endParaRPr sz="4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10225453" y="4513219"/>
            <a:ext cx="1549400" cy="1872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rPr>
              <a:t>模組</a:t>
            </a:r>
            <a:endParaRPr sz="6000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rPr>
              <a:t>元件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1238570" y="4519702"/>
            <a:ext cx="1550035" cy="1872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rPr>
              <a:t>模組</a:t>
            </a:r>
            <a:endParaRPr sz="6000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rPr>
              <a:t>元件</a:t>
            </a:r>
            <a:endParaRPr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8088249" y="3255009"/>
            <a:ext cx="1144905" cy="1367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BDFF"/>
                </a:solidFill>
                <a:latin typeface="Arial"/>
                <a:ea typeface="Arial"/>
                <a:cs typeface="Arial"/>
                <a:sym typeface="Arial"/>
              </a:rPr>
              <a:t>輸出 訊號</a:t>
            </a:r>
            <a:endParaRPr sz="4400" b="0" i="0" u="none" strike="noStrike" cap="none">
              <a:solidFill>
                <a:srgbClr val="00BD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377" name="Google Shape;377;p47"/>
          <p:cNvSpPr/>
          <p:nvPr/>
        </p:nvSpPr>
        <p:spPr>
          <a:xfrm>
            <a:off x="5187695" y="4296156"/>
            <a:ext cx="2420112" cy="17236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94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269" y="2625725"/>
            <a:ext cx="5721350" cy="5721350"/>
          </a:xfrm>
          <a:prstGeom prst="rect">
            <a:avLst/>
          </a:prstGeom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NTUEESAAD WORKSHOP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8BFA-CB3F-4B1D-AB86-3775A930B85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527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9261" y="740105"/>
            <a:ext cx="7409941" cy="1123314"/>
          </a:xfrm>
        </p:spPr>
        <p:txBody>
          <a:bodyPr/>
          <a:lstStyle/>
          <a:p>
            <a:r>
              <a:rPr lang="zh-TW" altLang="en-US" dirty="0" smtClean="0"/>
              <a:t>有源</a:t>
            </a:r>
            <a:r>
              <a:rPr lang="en-US" altLang="zh-TW" dirty="0" smtClean="0"/>
              <a:t>VS</a:t>
            </a:r>
            <a:r>
              <a:rPr lang="zh-TW" altLang="en-US" dirty="0" smtClean="0"/>
              <a:t>無源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99261" y="2757881"/>
            <a:ext cx="11627485" cy="3519170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1.</a:t>
            </a:r>
            <a:r>
              <a:rPr lang="zh-TW" altLang="en-US" sz="3600" dirty="0"/>
              <a:t>有</a:t>
            </a:r>
            <a:r>
              <a:rPr lang="zh-TW" altLang="en-US" sz="3600" dirty="0"/>
              <a:t>源蜂鳴器內部帶有震盪電路，只要一通電就會鳴叫。</a:t>
            </a:r>
          </a:p>
          <a:p>
            <a:r>
              <a:rPr lang="en-US" altLang="zh-TW" sz="3600" dirty="0"/>
              <a:t>2.</a:t>
            </a:r>
            <a:r>
              <a:rPr lang="zh-TW" altLang="en-US" sz="3600" dirty="0"/>
              <a:t>無</a:t>
            </a:r>
            <a:r>
              <a:rPr lang="zh-TW" altLang="en-US" sz="3600" dirty="0"/>
              <a:t>源蜂鳴器內部不帶震盪電路，所以要用</a:t>
            </a:r>
            <a:r>
              <a:rPr lang="en-US" altLang="zh-TW" sz="3600" dirty="0"/>
              <a:t>2k-5k</a:t>
            </a:r>
            <a:r>
              <a:rPr lang="zh-TW" altLang="en-US" sz="3600" dirty="0"/>
              <a:t>方</a:t>
            </a:r>
            <a:r>
              <a:rPr lang="zh-TW" altLang="en-US" sz="3600" dirty="0"/>
              <a:t>波驅動。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8BFA-CB3F-4B1D-AB86-3775A930B853}" type="slidenum">
              <a:rPr lang="zh-TW" altLang="en-US" smtClean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073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061" y="1524910"/>
            <a:ext cx="12121703" cy="5387424"/>
          </a:xfrm>
          <a:prstGeom prst="rect">
            <a:avLst/>
          </a:prstGeom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8BFA-CB3F-4B1D-AB86-3775A930B853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3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00413" y="1054870"/>
            <a:ext cx="8403971" cy="1123314"/>
          </a:xfrm>
        </p:spPr>
        <p:txBody>
          <a:bodyPr/>
          <a:lstStyle/>
          <a:p>
            <a:r>
              <a:rPr lang="zh-TW" altLang="en-US" sz="6000" dirty="0" smtClean="0"/>
              <a:t>控制蜂鳴器的函式</a:t>
            </a:r>
            <a:r>
              <a:rPr lang="en-US" altLang="zh-TW" sz="6000" dirty="0" smtClean="0"/>
              <a:t>-</a:t>
            </a:r>
            <a:r>
              <a:rPr lang="zh-TW" altLang="en-US" sz="6000" dirty="0" smtClean="0"/>
              <a:t> </a:t>
            </a:r>
            <a:r>
              <a:rPr lang="en-US" altLang="zh-TW" sz="6000" dirty="0" smtClean="0"/>
              <a:t>tone()</a:t>
            </a:r>
            <a:endParaRPr lang="zh-TW" altLang="en-US" sz="6000" dirty="0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6160134"/>
              </p:ext>
            </p:extLst>
          </p:nvPr>
        </p:nvGraphicFramePr>
        <p:xfrm>
          <a:off x="269239" y="2630738"/>
          <a:ext cx="12466320" cy="299931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8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1732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000" dirty="0">
                          <a:effectLst/>
                        </a:rPr>
                        <a:t> 函式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2000" dirty="0">
                          <a:effectLst/>
                        </a:rPr>
                        <a:t> 說明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8354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>
                          <a:effectLst/>
                          <a:hlinkClick r:id="rId2"/>
                        </a:rPr>
                        <a:t>tone(pin, frequency, duration)</a:t>
                      </a:r>
                      <a:endParaRPr lang="en-US" sz="2000" dirty="0">
                        <a:effectLst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 dirty="0">
                          <a:effectLst/>
                        </a:rPr>
                        <a:t> 對</a:t>
                      </a:r>
                      <a:r>
                        <a:rPr lang="zh-TW" altLang="en-US" sz="2000" dirty="0" smtClean="0">
                          <a:effectLst/>
                        </a:rPr>
                        <a:t>指定接</a:t>
                      </a:r>
                      <a:r>
                        <a:rPr lang="zh-TW" altLang="en-US" sz="2000" dirty="0">
                          <a:effectLst/>
                        </a:rPr>
                        <a:t>腳 </a:t>
                      </a:r>
                      <a:r>
                        <a:rPr lang="en-US" sz="2000" dirty="0">
                          <a:effectLst/>
                        </a:rPr>
                        <a:t>pin </a:t>
                      </a:r>
                      <a:r>
                        <a:rPr lang="zh-TW" altLang="en-US" sz="2000" dirty="0">
                          <a:effectLst/>
                        </a:rPr>
                        <a:t>發出 </a:t>
                      </a:r>
                      <a:r>
                        <a:rPr lang="en-US" sz="2000" dirty="0">
                          <a:effectLst/>
                        </a:rPr>
                        <a:t>duration </a:t>
                      </a:r>
                      <a:r>
                        <a:rPr lang="zh-TW" altLang="en-US" sz="2000" dirty="0" smtClean="0">
                          <a:effectLst/>
                        </a:rPr>
                        <a:t>毫秒，頻率</a:t>
                      </a:r>
                      <a:r>
                        <a:rPr lang="zh-TW" altLang="en-US" sz="2000" dirty="0">
                          <a:effectLst/>
                        </a:rPr>
                        <a:t>為 </a:t>
                      </a:r>
                      <a:r>
                        <a:rPr lang="en-US" sz="2000" dirty="0">
                          <a:effectLst/>
                        </a:rPr>
                        <a:t>frequency </a:t>
                      </a:r>
                      <a:r>
                        <a:rPr lang="zh-TW" altLang="en-US" sz="2000" dirty="0">
                          <a:effectLst/>
                        </a:rPr>
                        <a:t>之方波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7493">
                <a:tc>
                  <a:txBody>
                    <a:bodyPr/>
                    <a:lstStyle/>
                    <a:p>
                      <a:pPr fontAlgn="t"/>
                      <a:r>
                        <a:rPr lang="en-US" sz="2000">
                          <a:effectLst/>
                        </a:rPr>
                        <a:t> </a:t>
                      </a:r>
                      <a:r>
                        <a:rPr lang="en-US" sz="2000">
                          <a:effectLst/>
                          <a:hlinkClick r:id="rId2"/>
                        </a:rPr>
                        <a:t>tone(pin, frequency)</a:t>
                      </a:r>
                      <a:r>
                        <a:rPr lang="en-US" sz="2000">
                          <a:effectLst/>
                        </a:rPr>
                        <a:t> </a:t>
                      </a: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 dirty="0">
                          <a:effectLst/>
                        </a:rPr>
                        <a:t> 對</a:t>
                      </a:r>
                      <a:r>
                        <a:rPr lang="zh-TW" altLang="en-US" sz="2000" dirty="0" smtClean="0">
                          <a:effectLst/>
                        </a:rPr>
                        <a:t>指定接</a:t>
                      </a:r>
                      <a:r>
                        <a:rPr lang="zh-TW" altLang="en-US" sz="2000" dirty="0">
                          <a:effectLst/>
                        </a:rPr>
                        <a:t>腳 </a:t>
                      </a:r>
                      <a:r>
                        <a:rPr lang="en-US" altLang="zh-TW" sz="2000" dirty="0">
                          <a:effectLst/>
                        </a:rPr>
                        <a:t>pin </a:t>
                      </a:r>
                      <a:r>
                        <a:rPr lang="zh-TW" altLang="en-US" sz="2000" dirty="0">
                          <a:effectLst/>
                        </a:rPr>
                        <a:t>持續發出頻率為 </a:t>
                      </a:r>
                      <a:r>
                        <a:rPr lang="en-US" altLang="zh-TW" sz="2000" dirty="0">
                          <a:effectLst/>
                        </a:rPr>
                        <a:t>frequency </a:t>
                      </a:r>
                      <a:r>
                        <a:rPr lang="zh-TW" altLang="en-US" sz="2000" dirty="0">
                          <a:effectLst/>
                        </a:rPr>
                        <a:t>之方波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732"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>
                          <a:effectLst/>
                        </a:rPr>
                        <a:t> </a:t>
                      </a:r>
                      <a:r>
                        <a:rPr lang="en-US" sz="2000" dirty="0" err="1">
                          <a:effectLst/>
                          <a:hlinkClick r:id="rId3"/>
                        </a:rPr>
                        <a:t>noTone</a:t>
                      </a:r>
                      <a:r>
                        <a:rPr lang="en-US" sz="2000" dirty="0">
                          <a:effectLst/>
                          <a:hlinkClick r:id="rId3"/>
                        </a:rPr>
                        <a:t>(pin)</a:t>
                      </a:r>
                      <a:endParaRPr lang="en-US" sz="2000" dirty="0">
                        <a:effectLst/>
                      </a:endParaRPr>
                    </a:p>
                  </a:txBody>
                  <a:tcPr marL="97536" marR="97536" marT="48768" marB="4876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TW" altLang="en-US" sz="2000" dirty="0">
                          <a:effectLst/>
                        </a:rPr>
                        <a:t> 停止對</a:t>
                      </a:r>
                      <a:r>
                        <a:rPr lang="zh-TW" altLang="en-US" sz="2000" dirty="0" smtClean="0">
                          <a:effectLst/>
                        </a:rPr>
                        <a:t>指定接</a:t>
                      </a:r>
                      <a:r>
                        <a:rPr lang="zh-TW" altLang="en-US" sz="2000" dirty="0">
                          <a:effectLst/>
                        </a:rPr>
                        <a:t>腳 </a:t>
                      </a:r>
                      <a:r>
                        <a:rPr lang="en-US" altLang="zh-TW" sz="2000" dirty="0">
                          <a:effectLst/>
                        </a:rPr>
                        <a:t>pin </a:t>
                      </a:r>
                      <a:r>
                        <a:rPr lang="zh-TW" altLang="en-US" sz="2000" dirty="0">
                          <a:effectLst/>
                        </a:rPr>
                        <a:t>發出方波</a:t>
                      </a:r>
                    </a:p>
                  </a:txBody>
                  <a:tcPr marL="97536" marR="97536" marT="48768" marB="4876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NTUEESAAD WORKSHOP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8BFA-CB3F-4B1D-AB86-3775A930B853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02400" y="7658472"/>
            <a:ext cx="6502400" cy="3548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altLang="zh-TW" sz="853" dirty="0">
                <a:solidFill>
                  <a:schemeClr val="bg1">
                    <a:lumMod val="75000"/>
                  </a:schemeClr>
                </a:solidFill>
              </a:rPr>
              <a:t>http://yhhuang1966.blogspot.com/2016/09/arduino_17.html</a:t>
            </a:r>
            <a:endParaRPr lang="en-US" altLang="zh-TW" sz="853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altLang="zh-TW" sz="853" dirty="0">
                <a:solidFill>
                  <a:schemeClr val="bg1">
                    <a:lumMod val="75000"/>
                  </a:schemeClr>
                </a:solidFill>
              </a:rPr>
              <a:t>https</a:t>
            </a:r>
            <a:r>
              <a:rPr lang="en-US" altLang="zh-TW" sz="853" dirty="0">
                <a:solidFill>
                  <a:schemeClr val="bg1">
                    <a:lumMod val="75000"/>
                  </a:schemeClr>
                </a:solidFill>
              </a:rPr>
              <a:t>://www.arduino.cc/reference/en/language/functions/advanced-io/tone/</a:t>
            </a:r>
            <a:endParaRPr lang="zh-TW" altLang="en-US" sz="853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99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174" t="18096" r="31011" b="33706"/>
          <a:stretch/>
        </p:blipFill>
        <p:spPr>
          <a:xfrm>
            <a:off x="277765" y="1524910"/>
            <a:ext cx="12528919" cy="5875103"/>
          </a:xfrm>
          <a:prstGeom prst="rect">
            <a:avLst/>
          </a:prstGeom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8BFA-CB3F-4B1D-AB86-3775A930B85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2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684" r="23923" b="25571"/>
          <a:stretch/>
        </p:blipFill>
        <p:spPr>
          <a:xfrm>
            <a:off x="91204" y="1747547"/>
            <a:ext cx="12712608" cy="5991723"/>
          </a:xfrm>
          <a:prstGeom prst="rect">
            <a:avLst/>
          </a:prstGeom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18BFA-CB3F-4B1D-AB86-3775A930B853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89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/>
          <p:nvPr/>
        </p:nvSpPr>
        <p:spPr>
          <a:xfrm>
            <a:off x="4985512" y="2054889"/>
            <a:ext cx="2750819" cy="32750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5269991" y="2188464"/>
            <a:ext cx="2466340" cy="2466340"/>
          </a:xfrm>
          <a:custGeom>
            <a:avLst/>
            <a:gdLst/>
            <a:ahLst/>
            <a:cxnLst/>
            <a:rect l="l" t="t" r="r" b="b"/>
            <a:pathLst>
              <a:path w="2466340" h="2466340" extrusionOk="0">
                <a:moveTo>
                  <a:pt x="1232915" y="0"/>
                </a:moveTo>
                <a:lnTo>
                  <a:pt x="1184500" y="932"/>
                </a:lnTo>
                <a:lnTo>
                  <a:pt x="1136557" y="3709"/>
                </a:lnTo>
                <a:lnTo>
                  <a:pt x="1089122" y="8293"/>
                </a:lnTo>
                <a:lnTo>
                  <a:pt x="1042228" y="14653"/>
                </a:lnTo>
                <a:lnTo>
                  <a:pt x="995910" y="22753"/>
                </a:lnTo>
                <a:lnTo>
                  <a:pt x="950202" y="32559"/>
                </a:lnTo>
                <a:lnTo>
                  <a:pt x="905139" y="44037"/>
                </a:lnTo>
                <a:lnTo>
                  <a:pt x="860754" y="57152"/>
                </a:lnTo>
                <a:lnTo>
                  <a:pt x="817083" y="71871"/>
                </a:lnTo>
                <a:lnTo>
                  <a:pt x="774158" y="88159"/>
                </a:lnTo>
                <a:lnTo>
                  <a:pt x="732015" y="105982"/>
                </a:lnTo>
                <a:lnTo>
                  <a:pt x="690687" y="125305"/>
                </a:lnTo>
                <a:lnTo>
                  <a:pt x="650209" y="146095"/>
                </a:lnTo>
                <a:lnTo>
                  <a:pt x="610616" y="168317"/>
                </a:lnTo>
                <a:lnTo>
                  <a:pt x="571940" y="191937"/>
                </a:lnTo>
                <a:lnTo>
                  <a:pt x="534218" y="216920"/>
                </a:lnTo>
                <a:lnTo>
                  <a:pt x="497482" y="243233"/>
                </a:lnTo>
                <a:lnTo>
                  <a:pt x="461767" y="270841"/>
                </a:lnTo>
                <a:lnTo>
                  <a:pt x="427108" y="299709"/>
                </a:lnTo>
                <a:lnTo>
                  <a:pt x="393538" y="329805"/>
                </a:lnTo>
                <a:lnTo>
                  <a:pt x="361092" y="361092"/>
                </a:lnTo>
                <a:lnTo>
                  <a:pt x="329805" y="393538"/>
                </a:lnTo>
                <a:lnTo>
                  <a:pt x="299709" y="427108"/>
                </a:lnTo>
                <a:lnTo>
                  <a:pt x="270841" y="461767"/>
                </a:lnTo>
                <a:lnTo>
                  <a:pt x="243233" y="497482"/>
                </a:lnTo>
                <a:lnTo>
                  <a:pt x="216920" y="534218"/>
                </a:lnTo>
                <a:lnTo>
                  <a:pt x="191937" y="571940"/>
                </a:lnTo>
                <a:lnTo>
                  <a:pt x="168317" y="610616"/>
                </a:lnTo>
                <a:lnTo>
                  <a:pt x="146095" y="650209"/>
                </a:lnTo>
                <a:lnTo>
                  <a:pt x="125305" y="690687"/>
                </a:lnTo>
                <a:lnTo>
                  <a:pt x="105982" y="732015"/>
                </a:lnTo>
                <a:lnTo>
                  <a:pt x="88159" y="774158"/>
                </a:lnTo>
                <a:lnTo>
                  <a:pt x="71871" y="817083"/>
                </a:lnTo>
                <a:lnTo>
                  <a:pt x="57152" y="860754"/>
                </a:lnTo>
                <a:lnTo>
                  <a:pt x="44037" y="905139"/>
                </a:lnTo>
                <a:lnTo>
                  <a:pt x="32559" y="950202"/>
                </a:lnTo>
                <a:lnTo>
                  <a:pt x="22753" y="995910"/>
                </a:lnTo>
                <a:lnTo>
                  <a:pt x="14653" y="1042228"/>
                </a:lnTo>
                <a:lnTo>
                  <a:pt x="8293" y="1089122"/>
                </a:lnTo>
                <a:lnTo>
                  <a:pt x="3709" y="1136557"/>
                </a:lnTo>
                <a:lnTo>
                  <a:pt x="932" y="1184500"/>
                </a:lnTo>
                <a:lnTo>
                  <a:pt x="0" y="1232915"/>
                </a:lnTo>
                <a:lnTo>
                  <a:pt x="932" y="1281331"/>
                </a:lnTo>
                <a:lnTo>
                  <a:pt x="3709" y="1329274"/>
                </a:lnTo>
                <a:lnTo>
                  <a:pt x="8293" y="1376709"/>
                </a:lnTo>
                <a:lnTo>
                  <a:pt x="14653" y="1423603"/>
                </a:lnTo>
                <a:lnTo>
                  <a:pt x="22753" y="1469921"/>
                </a:lnTo>
                <a:lnTo>
                  <a:pt x="32559" y="1515629"/>
                </a:lnTo>
                <a:lnTo>
                  <a:pt x="44037" y="1560692"/>
                </a:lnTo>
                <a:lnTo>
                  <a:pt x="57152" y="1605077"/>
                </a:lnTo>
                <a:lnTo>
                  <a:pt x="71871" y="1648748"/>
                </a:lnTo>
                <a:lnTo>
                  <a:pt x="88159" y="1691673"/>
                </a:lnTo>
                <a:lnTo>
                  <a:pt x="105982" y="1733816"/>
                </a:lnTo>
                <a:lnTo>
                  <a:pt x="125305" y="1775144"/>
                </a:lnTo>
                <a:lnTo>
                  <a:pt x="146095" y="1815622"/>
                </a:lnTo>
                <a:lnTo>
                  <a:pt x="168317" y="1855215"/>
                </a:lnTo>
                <a:lnTo>
                  <a:pt x="191937" y="1893891"/>
                </a:lnTo>
                <a:lnTo>
                  <a:pt x="216920" y="1931613"/>
                </a:lnTo>
                <a:lnTo>
                  <a:pt x="243233" y="1968349"/>
                </a:lnTo>
                <a:lnTo>
                  <a:pt x="270841" y="2004064"/>
                </a:lnTo>
                <a:lnTo>
                  <a:pt x="299709" y="2038723"/>
                </a:lnTo>
                <a:lnTo>
                  <a:pt x="329805" y="2072293"/>
                </a:lnTo>
                <a:lnTo>
                  <a:pt x="361092" y="2104739"/>
                </a:lnTo>
                <a:lnTo>
                  <a:pt x="393538" y="2136026"/>
                </a:lnTo>
                <a:lnTo>
                  <a:pt x="427108" y="2166122"/>
                </a:lnTo>
                <a:lnTo>
                  <a:pt x="461767" y="2194990"/>
                </a:lnTo>
                <a:lnTo>
                  <a:pt x="497482" y="2222598"/>
                </a:lnTo>
                <a:lnTo>
                  <a:pt x="534218" y="2248911"/>
                </a:lnTo>
                <a:lnTo>
                  <a:pt x="571940" y="2273894"/>
                </a:lnTo>
                <a:lnTo>
                  <a:pt x="610616" y="2297514"/>
                </a:lnTo>
                <a:lnTo>
                  <a:pt x="650209" y="2319736"/>
                </a:lnTo>
                <a:lnTo>
                  <a:pt x="690687" y="2340526"/>
                </a:lnTo>
                <a:lnTo>
                  <a:pt x="732015" y="2359849"/>
                </a:lnTo>
                <a:lnTo>
                  <a:pt x="774158" y="2377672"/>
                </a:lnTo>
                <a:lnTo>
                  <a:pt x="817083" y="2393960"/>
                </a:lnTo>
                <a:lnTo>
                  <a:pt x="860754" y="2408679"/>
                </a:lnTo>
                <a:lnTo>
                  <a:pt x="905139" y="2421794"/>
                </a:lnTo>
                <a:lnTo>
                  <a:pt x="950202" y="2433272"/>
                </a:lnTo>
                <a:lnTo>
                  <a:pt x="995910" y="2443078"/>
                </a:lnTo>
                <a:lnTo>
                  <a:pt x="1042228" y="2451178"/>
                </a:lnTo>
                <a:lnTo>
                  <a:pt x="1089122" y="2457538"/>
                </a:lnTo>
                <a:lnTo>
                  <a:pt x="1136557" y="2462122"/>
                </a:lnTo>
                <a:lnTo>
                  <a:pt x="1184500" y="2464899"/>
                </a:lnTo>
                <a:lnTo>
                  <a:pt x="1232915" y="2465831"/>
                </a:lnTo>
                <a:lnTo>
                  <a:pt x="1281331" y="2464899"/>
                </a:lnTo>
                <a:lnTo>
                  <a:pt x="1329274" y="2462122"/>
                </a:lnTo>
                <a:lnTo>
                  <a:pt x="1376709" y="2457538"/>
                </a:lnTo>
                <a:lnTo>
                  <a:pt x="1423603" y="2451178"/>
                </a:lnTo>
                <a:lnTo>
                  <a:pt x="1469921" y="2443078"/>
                </a:lnTo>
                <a:lnTo>
                  <a:pt x="1515629" y="2433272"/>
                </a:lnTo>
                <a:lnTo>
                  <a:pt x="1560692" y="2421794"/>
                </a:lnTo>
                <a:lnTo>
                  <a:pt x="1605077" y="2408679"/>
                </a:lnTo>
                <a:lnTo>
                  <a:pt x="1648748" y="2393960"/>
                </a:lnTo>
                <a:lnTo>
                  <a:pt x="1691673" y="2377672"/>
                </a:lnTo>
                <a:lnTo>
                  <a:pt x="1733816" y="2359849"/>
                </a:lnTo>
                <a:lnTo>
                  <a:pt x="1775144" y="2340526"/>
                </a:lnTo>
                <a:lnTo>
                  <a:pt x="1815622" y="2319736"/>
                </a:lnTo>
                <a:lnTo>
                  <a:pt x="1855216" y="2297514"/>
                </a:lnTo>
                <a:lnTo>
                  <a:pt x="1893891" y="2273894"/>
                </a:lnTo>
                <a:lnTo>
                  <a:pt x="1931613" y="2248911"/>
                </a:lnTo>
                <a:lnTo>
                  <a:pt x="1968349" y="2222598"/>
                </a:lnTo>
                <a:lnTo>
                  <a:pt x="2004064" y="2194990"/>
                </a:lnTo>
                <a:lnTo>
                  <a:pt x="2038723" y="2166122"/>
                </a:lnTo>
                <a:lnTo>
                  <a:pt x="2072293" y="2136026"/>
                </a:lnTo>
                <a:lnTo>
                  <a:pt x="2104739" y="2104739"/>
                </a:lnTo>
                <a:lnTo>
                  <a:pt x="2136026" y="2072293"/>
                </a:lnTo>
                <a:lnTo>
                  <a:pt x="2166122" y="2038723"/>
                </a:lnTo>
                <a:lnTo>
                  <a:pt x="2194990" y="2004064"/>
                </a:lnTo>
                <a:lnTo>
                  <a:pt x="2222598" y="1968349"/>
                </a:lnTo>
                <a:lnTo>
                  <a:pt x="2248911" y="1931613"/>
                </a:lnTo>
                <a:lnTo>
                  <a:pt x="2273894" y="1893891"/>
                </a:lnTo>
                <a:lnTo>
                  <a:pt x="2297514" y="1855215"/>
                </a:lnTo>
                <a:lnTo>
                  <a:pt x="2319736" y="1815622"/>
                </a:lnTo>
                <a:lnTo>
                  <a:pt x="2340526" y="1775144"/>
                </a:lnTo>
                <a:lnTo>
                  <a:pt x="2359849" y="1733816"/>
                </a:lnTo>
                <a:lnTo>
                  <a:pt x="2377672" y="1691673"/>
                </a:lnTo>
                <a:lnTo>
                  <a:pt x="2393960" y="1648748"/>
                </a:lnTo>
                <a:lnTo>
                  <a:pt x="2408679" y="1605077"/>
                </a:lnTo>
                <a:lnTo>
                  <a:pt x="2421794" y="1560692"/>
                </a:lnTo>
                <a:lnTo>
                  <a:pt x="2433272" y="1515629"/>
                </a:lnTo>
                <a:lnTo>
                  <a:pt x="2443078" y="1469921"/>
                </a:lnTo>
                <a:lnTo>
                  <a:pt x="2451178" y="1423603"/>
                </a:lnTo>
                <a:lnTo>
                  <a:pt x="2457538" y="1376709"/>
                </a:lnTo>
                <a:lnTo>
                  <a:pt x="2462122" y="1329274"/>
                </a:lnTo>
                <a:lnTo>
                  <a:pt x="2464899" y="1281331"/>
                </a:lnTo>
                <a:lnTo>
                  <a:pt x="2465832" y="1232915"/>
                </a:lnTo>
                <a:lnTo>
                  <a:pt x="2464899" y="1184500"/>
                </a:lnTo>
                <a:lnTo>
                  <a:pt x="2462122" y="1136557"/>
                </a:lnTo>
                <a:lnTo>
                  <a:pt x="2457538" y="1089122"/>
                </a:lnTo>
                <a:lnTo>
                  <a:pt x="2451178" y="1042228"/>
                </a:lnTo>
                <a:lnTo>
                  <a:pt x="2443078" y="995910"/>
                </a:lnTo>
                <a:lnTo>
                  <a:pt x="2433272" y="950202"/>
                </a:lnTo>
                <a:lnTo>
                  <a:pt x="2421794" y="905139"/>
                </a:lnTo>
                <a:lnTo>
                  <a:pt x="2408679" y="860754"/>
                </a:lnTo>
                <a:lnTo>
                  <a:pt x="2393960" y="817083"/>
                </a:lnTo>
                <a:lnTo>
                  <a:pt x="2377672" y="774158"/>
                </a:lnTo>
                <a:lnTo>
                  <a:pt x="2359849" y="732015"/>
                </a:lnTo>
                <a:lnTo>
                  <a:pt x="2340526" y="690687"/>
                </a:lnTo>
                <a:lnTo>
                  <a:pt x="2319736" y="650209"/>
                </a:lnTo>
                <a:lnTo>
                  <a:pt x="2297514" y="610616"/>
                </a:lnTo>
                <a:lnTo>
                  <a:pt x="2273894" y="571940"/>
                </a:lnTo>
                <a:lnTo>
                  <a:pt x="2248911" y="534218"/>
                </a:lnTo>
                <a:lnTo>
                  <a:pt x="2222598" y="497482"/>
                </a:lnTo>
                <a:lnTo>
                  <a:pt x="2194990" y="461767"/>
                </a:lnTo>
                <a:lnTo>
                  <a:pt x="2166122" y="427108"/>
                </a:lnTo>
                <a:lnTo>
                  <a:pt x="2136026" y="393538"/>
                </a:lnTo>
                <a:lnTo>
                  <a:pt x="2104739" y="361092"/>
                </a:lnTo>
                <a:lnTo>
                  <a:pt x="2072293" y="329805"/>
                </a:lnTo>
                <a:lnTo>
                  <a:pt x="2038723" y="299709"/>
                </a:lnTo>
                <a:lnTo>
                  <a:pt x="2004064" y="270841"/>
                </a:lnTo>
                <a:lnTo>
                  <a:pt x="1968349" y="243233"/>
                </a:lnTo>
                <a:lnTo>
                  <a:pt x="1931613" y="216920"/>
                </a:lnTo>
                <a:lnTo>
                  <a:pt x="1893891" y="191937"/>
                </a:lnTo>
                <a:lnTo>
                  <a:pt x="1855216" y="168317"/>
                </a:lnTo>
                <a:lnTo>
                  <a:pt x="1815622" y="146095"/>
                </a:lnTo>
                <a:lnTo>
                  <a:pt x="1775144" y="125305"/>
                </a:lnTo>
                <a:lnTo>
                  <a:pt x="1733816" y="105982"/>
                </a:lnTo>
                <a:lnTo>
                  <a:pt x="1691673" y="88159"/>
                </a:lnTo>
                <a:lnTo>
                  <a:pt x="1648748" y="71871"/>
                </a:lnTo>
                <a:lnTo>
                  <a:pt x="1605077" y="57152"/>
                </a:lnTo>
                <a:lnTo>
                  <a:pt x="1560692" y="44037"/>
                </a:lnTo>
                <a:lnTo>
                  <a:pt x="1515629" y="32559"/>
                </a:lnTo>
                <a:lnTo>
                  <a:pt x="1469921" y="22753"/>
                </a:lnTo>
                <a:lnTo>
                  <a:pt x="1423603" y="14653"/>
                </a:lnTo>
                <a:lnTo>
                  <a:pt x="1376709" y="8293"/>
                </a:lnTo>
                <a:lnTo>
                  <a:pt x="1329274" y="3709"/>
                </a:lnTo>
                <a:lnTo>
                  <a:pt x="1281331" y="932"/>
                </a:lnTo>
                <a:lnTo>
                  <a:pt x="1232915" y="0"/>
                </a:lnTo>
                <a:close/>
              </a:path>
            </a:pathLst>
          </a:custGeom>
          <a:solidFill>
            <a:srgbClr val="00BD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0"/>
          <p:cNvSpPr txBox="1">
            <a:spLocks noGrp="1"/>
          </p:cNvSpPr>
          <p:nvPr>
            <p:ph type="ctrTitle"/>
          </p:nvPr>
        </p:nvSpPr>
        <p:spPr>
          <a:xfrm>
            <a:off x="6065773" y="2452878"/>
            <a:ext cx="873252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414" name="Google Shape;414;p50"/>
          <p:cNvSpPr txBox="1"/>
          <p:nvPr/>
        </p:nvSpPr>
        <p:spPr>
          <a:xfrm>
            <a:off x="3609021" y="5329965"/>
            <a:ext cx="5786755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1" dirty="0" smtClean="0"/>
              <a:t>LCD</a:t>
            </a:r>
            <a:r>
              <a:rPr lang="zh-TW" altLang="en-US" sz="8000" b="1" dirty="0" smtClean="0"/>
              <a:t>介紹</a:t>
            </a:r>
            <a:endParaRPr lang="en-US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325492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</a:t>
            </a:r>
            <a:r>
              <a:rPr lang="en-US" altLang="zh-TW" dirty="0" smtClean="0"/>
              <a:t>LCD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13" dirty="0"/>
              <a:t>1.</a:t>
            </a:r>
            <a:r>
              <a:rPr lang="zh-TW" altLang="en-US" sz="3413" dirty="0"/>
              <a:t>液晶顯示器</a:t>
            </a:r>
            <a:r>
              <a:rPr lang="en-US" altLang="zh-TW" sz="3413" dirty="0"/>
              <a:t>(Liquid Crystal Display,</a:t>
            </a:r>
            <a:r>
              <a:rPr lang="zh-TW" altLang="en-US" sz="3413" dirty="0"/>
              <a:t>簡稱</a:t>
            </a:r>
            <a:r>
              <a:rPr lang="en-US" altLang="zh-TW" sz="3413" dirty="0"/>
              <a:t>LCD</a:t>
            </a:r>
            <a:r>
              <a:rPr lang="en-US" altLang="zh-TW" sz="3413" dirty="0"/>
              <a:t>)</a:t>
            </a:r>
          </a:p>
          <a:p>
            <a:r>
              <a:rPr lang="en-US" altLang="zh-TW" sz="3413" dirty="0"/>
              <a:t>2.LCD</a:t>
            </a:r>
            <a:r>
              <a:rPr lang="zh-TW" altLang="en-US" sz="3413" dirty="0"/>
              <a:t>本身不會發光，通常需要在背面加上光源</a:t>
            </a:r>
            <a:r>
              <a:rPr lang="en-US" altLang="zh-TW" sz="3413" dirty="0"/>
              <a:t>(LED)</a:t>
            </a:r>
            <a:endParaRPr lang="zh-TW" altLang="en-US" sz="3413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981C-E925-4A57-B4F6-78FA2C39E5A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15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1602 LCD</a:t>
            </a:r>
            <a:r>
              <a:rPr lang="zh-TW" altLang="en-US" dirty="0" smtClean="0"/>
              <a:t>模組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700" y="2625725"/>
            <a:ext cx="7168488" cy="5721350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981C-E925-4A57-B4F6-78FA2C39E5A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852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2347" t="12954" r="52810" b="6022"/>
          <a:stretch/>
        </p:blipFill>
        <p:spPr>
          <a:xfrm>
            <a:off x="5492836" y="1219200"/>
            <a:ext cx="7103165" cy="7219339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1231024" y="1700929"/>
            <a:ext cx="10728960" cy="86853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120" dirty="0"/>
              <a:t>Pinout</a:t>
            </a:r>
            <a:endParaRPr lang="zh-TW" altLang="en-US" sz="5120" dirty="0"/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981C-E925-4A57-B4F6-78FA2C39E5A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669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/>
          <p:nvPr/>
        </p:nvSpPr>
        <p:spPr>
          <a:xfrm>
            <a:off x="4985512" y="2054889"/>
            <a:ext cx="2750819" cy="32750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5269991" y="2188464"/>
            <a:ext cx="2466340" cy="2466340"/>
          </a:xfrm>
          <a:custGeom>
            <a:avLst/>
            <a:gdLst/>
            <a:ahLst/>
            <a:cxnLst/>
            <a:rect l="l" t="t" r="r" b="b"/>
            <a:pathLst>
              <a:path w="2466340" h="2466340" extrusionOk="0">
                <a:moveTo>
                  <a:pt x="1232915" y="0"/>
                </a:moveTo>
                <a:lnTo>
                  <a:pt x="1184500" y="932"/>
                </a:lnTo>
                <a:lnTo>
                  <a:pt x="1136557" y="3709"/>
                </a:lnTo>
                <a:lnTo>
                  <a:pt x="1089122" y="8293"/>
                </a:lnTo>
                <a:lnTo>
                  <a:pt x="1042228" y="14653"/>
                </a:lnTo>
                <a:lnTo>
                  <a:pt x="995910" y="22753"/>
                </a:lnTo>
                <a:lnTo>
                  <a:pt x="950202" y="32559"/>
                </a:lnTo>
                <a:lnTo>
                  <a:pt x="905139" y="44037"/>
                </a:lnTo>
                <a:lnTo>
                  <a:pt x="860754" y="57152"/>
                </a:lnTo>
                <a:lnTo>
                  <a:pt x="817083" y="71871"/>
                </a:lnTo>
                <a:lnTo>
                  <a:pt x="774158" y="88159"/>
                </a:lnTo>
                <a:lnTo>
                  <a:pt x="732015" y="105982"/>
                </a:lnTo>
                <a:lnTo>
                  <a:pt x="690687" y="125305"/>
                </a:lnTo>
                <a:lnTo>
                  <a:pt x="650209" y="146095"/>
                </a:lnTo>
                <a:lnTo>
                  <a:pt x="610616" y="168317"/>
                </a:lnTo>
                <a:lnTo>
                  <a:pt x="571940" y="191937"/>
                </a:lnTo>
                <a:lnTo>
                  <a:pt x="534218" y="216920"/>
                </a:lnTo>
                <a:lnTo>
                  <a:pt x="497482" y="243233"/>
                </a:lnTo>
                <a:lnTo>
                  <a:pt x="461767" y="270841"/>
                </a:lnTo>
                <a:lnTo>
                  <a:pt x="427108" y="299709"/>
                </a:lnTo>
                <a:lnTo>
                  <a:pt x="393538" y="329805"/>
                </a:lnTo>
                <a:lnTo>
                  <a:pt x="361092" y="361092"/>
                </a:lnTo>
                <a:lnTo>
                  <a:pt x="329805" y="393538"/>
                </a:lnTo>
                <a:lnTo>
                  <a:pt x="299709" y="427108"/>
                </a:lnTo>
                <a:lnTo>
                  <a:pt x="270841" y="461767"/>
                </a:lnTo>
                <a:lnTo>
                  <a:pt x="243233" y="497482"/>
                </a:lnTo>
                <a:lnTo>
                  <a:pt x="216920" y="534218"/>
                </a:lnTo>
                <a:lnTo>
                  <a:pt x="191937" y="571940"/>
                </a:lnTo>
                <a:lnTo>
                  <a:pt x="168317" y="610616"/>
                </a:lnTo>
                <a:lnTo>
                  <a:pt x="146095" y="650209"/>
                </a:lnTo>
                <a:lnTo>
                  <a:pt x="125305" y="690687"/>
                </a:lnTo>
                <a:lnTo>
                  <a:pt x="105982" y="732015"/>
                </a:lnTo>
                <a:lnTo>
                  <a:pt x="88159" y="774158"/>
                </a:lnTo>
                <a:lnTo>
                  <a:pt x="71871" y="817083"/>
                </a:lnTo>
                <a:lnTo>
                  <a:pt x="57152" y="860754"/>
                </a:lnTo>
                <a:lnTo>
                  <a:pt x="44037" y="905139"/>
                </a:lnTo>
                <a:lnTo>
                  <a:pt x="32559" y="950202"/>
                </a:lnTo>
                <a:lnTo>
                  <a:pt x="22753" y="995910"/>
                </a:lnTo>
                <a:lnTo>
                  <a:pt x="14653" y="1042228"/>
                </a:lnTo>
                <a:lnTo>
                  <a:pt x="8293" y="1089122"/>
                </a:lnTo>
                <a:lnTo>
                  <a:pt x="3709" y="1136557"/>
                </a:lnTo>
                <a:lnTo>
                  <a:pt x="932" y="1184500"/>
                </a:lnTo>
                <a:lnTo>
                  <a:pt x="0" y="1232915"/>
                </a:lnTo>
                <a:lnTo>
                  <a:pt x="932" y="1281331"/>
                </a:lnTo>
                <a:lnTo>
                  <a:pt x="3709" y="1329274"/>
                </a:lnTo>
                <a:lnTo>
                  <a:pt x="8293" y="1376709"/>
                </a:lnTo>
                <a:lnTo>
                  <a:pt x="14653" y="1423603"/>
                </a:lnTo>
                <a:lnTo>
                  <a:pt x="22753" y="1469921"/>
                </a:lnTo>
                <a:lnTo>
                  <a:pt x="32559" y="1515629"/>
                </a:lnTo>
                <a:lnTo>
                  <a:pt x="44037" y="1560692"/>
                </a:lnTo>
                <a:lnTo>
                  <a:pt x="57152" y="1605077"/>
                </a:lnTo>
                <a:lnTo>
                  <a:pt x="71871" y="1648748"/>
                </a:lnTo>
                <a:lnTo>
                  <a:pt x="88159" y="1691673"/>
                </a:lnTo>
                <a:lnTo>
                  <a:pt x="105982" y="1733816"/>
                </a:lnTo>
                <a:lnTo>
                  <a:pt x="125305" y="1775144"/>
                </a:lnTo>
                <a:lnTo>
                  <a:pt x="146095" y="1815622"/>
                </a:lnTo>
                <a:lnTo>
                  <a:pt x="168317" y="1855215"/>
                </a:lnTo>
                <a:lnTo>
                  <a:pt x="191937" y="1893891"/>
                </a:lnTo>
                <a:lnTo>
                  <a:pt x="216920" y="1931613"/>
                </a:lnTo>
                <a:lnTo>
                  <a:pt x="243233" y="1968349"/>
                </a:lnTo>
                <a:lnTo>
                  <a:pt x="270841" y="2004064"/>
                </a:lnTo>
                <a:lnTo>
                  <a:pt x="299709" y="2038723"/>
                </a:lnTo>
                <a:lnTo>
                  <a:pt x="329805" y="2072293"/>
                </a:lnTo>
                <a:lnTo>
                  <a:pt x="361092" y="2104739"/>
                </a:lnTo>
                <a:lnTo>
                  <a:pt x="393538" y="2136026"/>
                </a:lnTo>
                <a:lnTo>
                  <a:pt x="427108" y="2166122"/>
                </a:lnTo>
                <a:lnTo>
                  <a:pt x="461767" y="2194990"/>
                </a:lnTo>
                <a:lnTo>
                  <a:pt x="497482" y="2222598"/>
                </a:lnTo>
                <a:lnTo>
                  <a:pt x="534218" y="2248911"/>
                </a:lnTo>
                <a:lnTo>
                  <a:pt x="571940" y="2273894"/>
                </a:lnTo>
                <a:lnTo>
                  <a:pt x="610616" y="2297514"/>
                </a:lnTo>
                <a:lnTo>
                  <a:pt x="650209" y="2319736"/>
                </a:lnTo>
                <a:lnTo>
                  <a:pt x="690687" y="2340526"/>
                </a:lnTo>
                <a:lnTo>
                  <a:pt x="732015" y="2359849"/>
                </a:lnTo>
                <a:lnTo>
                  <a:pt x="774158" y="2377672"/>
                </a:lnTo>
                <a:lnTo>
                  <a:pt x="817083" y="2393960"/>
                </a:lnTo>
                <a:lnTo>
                  <a:pt x="860754" y="2408679"/>
                </a:lnTo>
                <a:lnTo>
                  <a:pt x="905139" y="2421794"/>
                </a:lnTo>
                <a:lnTo>
                  <a:pt x="950202" y="2433272"/>
                </a:lnTo>
                <a:lnTo>
                  <a:pt x="995910" y="2443078"/>
                </a:lnTo>
                <a:lnTo>
                  <a:pt x="1042228" y="2451178"/>
                </a:lnTo>
                <a:lnTo>
                  <a:pt x="1089122" y="2457538"/>
                </a:lnTo>
                <a:lnTo>
                  <a:pt x="1136557" y="2462122"/>
                </a:lnTo>
                <a:lnTo>
                  <a:pt x="1184500" y="2464899"/>
                </a:lnTo>
                <a:lnTo>
                  <a:pt x="1232915" y="2465831"/>
                </a:lnTo>
                <a:lnTo>
                  <a:pt x="1281331" y="2464899"/>
                </a:lnTo>
                <a:lnTo>
                  <a:pt x="1329274" y="2462122"/>
                </a:lnTo>
                <a:lnTo>
                  <a:pt x="1376709" y="2457538"/>
                </a:lnTo>
                <a:lnTo>
                  <a:pt x="1423603" y="2451178"/>
                </a:lnTo>
                <a:lnTo>
                  <a:pt x="1469921" y="2443078"/>
                </a:lnTo>
                <a:lnTo>
                  <a:pt x="1515629" y="2433272"/>
                </a:lnTo>
                <a:lnTo>
                  <a:pt x="1560692" y="2421794"/>
                </a:lnTo>
                <a:lnTo>
                  <a:pt x="1605077" y="2408679"/>
                </a:lnTo>
                <a:lnTo>
                  <a:pt x="1648748" y="2393960"/>
                </a:lnTo>
                <a:lnTo>
                  <a:pt x="1691673" y="2377672"/>
                </a:lnTo>
                <a:lnTo>
                  <a:pt x="1733816" y="2359849"/>
                </a:lnTo>
                <a:lnTo>
                  <a:pt x="1775144" y="2340526"/>
                </a:lnTo>
                <a:lnTo>
                  <a:pt x="1815622" y="2319736"/>
                </a:lnTo>
                <a:lnTo>
                  <a:pt x="1855216" y="2297514"/>
                </a:lnTo>
                <a:lnTo>
                  <a:pt x="1893891" y="2273894"/>
                </a:lnTo>
                <a:lnTo>
                  <a:pt x="1931613" y="2248911"/>
                </a:lnTo>
                <a:lnTo>
                  <a:pt x="1968349" y="2222598"/>
                </a:lnTo>
                <a:lnTo>
                  <a:pt x="2004064" y="2194990"/>
                </a:lnTo>
                <a:lnTo>
                  <a:pt x="2038723" y="2166122"/>
                </a:lnTo>
                <a:lnTo>
                  <a:pt x="2072293" y="2136026"/>
                </a:lnTo>
                <a:lnTo>
                  <a:pt x="2104739" y="2104739"/>
                </a:lnTo>
                <a:lnTo>
                  <a:pt x="2136026" y="2072293"/>
                </a:lnTo>
                <a:lnTo>
                  <a:pt x="2166122" y="2038723"/>
                </a:lnTo>
                <a:lnTo>
                  <a:pt x="2194990" y="2004064"/>
                </a:lnTo>
                <a:lnTo>
                  <a:pt x="2222598" y="1968349"/>
                </a:lnTo>
                <a:lnTo>
                  <a:pt x="2248911" y="1931613"/>
                </a:lnTo>
                <a:lnTo>
                  <a:pt x="2273894" y="1893891"/>
                </a:lnTo>
                <a:lnTo>
                  <a:pt x="2297514" y="1855215"/>
                </a:lnTo>
                <a:lnTo>
                  <a:pt x="2319736" y="1815622"/>
                </a:lnTo>
                <a:lnTo>
                  <a:pt x="2340526" y="1775144"/>
                </a:lnTo>
                <a:lnTo>
                  <a:pt x="2359849" y="1733816"/>
                </a:lnTo>
                <a:lnTo>
                  <a:pt x="2377672" y="1691673"/>
                </a:lnTo>
                <a:lnTo>
                  <a:pt x="2393960" y="1648748"/>
                </a:lnTo>
                <a:lnTo>
                  <a:pt x="2408679" y="1605077"/>
                </a:lnTo>
                <a:lnTo>
                  <a:pt x="2421794" y="1560692"/>
                </a:lnTo>
                <a:lnTo>
                  <a:pt x="2433272" y="1515629"/>
                </a:lnTo>
                <a:lnTo>
                  <a:pt x="2443078" y="1469921"/>
                </a:lnTo>
                <a:lnTo>
                  <a:pt x="2451178" y="1423603"/>
                </a:lnTo>
                <a:lnTo>
                  <a:pt x="2457538" y="1376709"/>
                </a:lnTo>
                <a:lnTo>
                  <a:pt x="2462122" y="1329274"/>
                </a:lnTo>
                <a:lnTo>
                  <a:pt x="2464899" y="1281331"/>
                </a:lnTo>
                <a:lnTo>
                  <a:pt x="2465832" y="1232915"/>
                </a:lnTo>
                <a:lnTo>
                  <a:pt x="2464899" y="1184500"/>
                </a:lnTo>
                <a:lnTo>
                  <a:pt x="2462122" y="1136557"/>
                </a:lnTo>
                <a:lnTo>
                  <a:pt x="2457538" y="1089122"/>
                </a:lnTo>
                <a:lnTo>
                  <a:pt x="2451178" y="1042228"/>
                </a:lnTo>
                <a:lnTo>
                  <a:pt x="2443078" y="995910"/>
                </a:lnTo>
                <a:lnTo>
                  <a:pt x="2433272" y="950202"/>
                </a:lnTo>
                <a:lnTo>
                  <a:pt x="2421794" y="905139"/>
                </a:lnTo>
                <a:lnTo>
                  <a:pt x="2408679" y="860754"/>
                </a:lnTo>
                <a:lnTo>
                  <a:pt x="2393960" y="817083"/>
                </a:lnTo>
                <a:lnTo>
                  <a:pt x="2377672" y="774158"/>
                </a:lnTo>
                <a:lnTo>
                  <a:pt x="2359849" y="732015"/>
                </a:lnTo>
                <a:lnTo>
                  <a:pt x="2340526" y="690687"/>
                </a:lnTo>
                <a:lnTo>
                  <a:pt x="2319736" y="650209"/>
                </a:lnTo>
                <a:lnTo>
                  <a:pt x="2297514" y="610616"/>
                </a:lnTo>
                <a:lnTo>
                  <a:pt x="2273894" y="571940"/>
                </a:lnTo>
                <a:lnTo>
                  <a:pt x="2248911" y="534218"/>
                </a:lnTo>
                <a:lnTo>
                  <a:pt x="2222598" y="497482"/>
                </a:lnTo>
                <a:lnTo>
                  <a:pt x="2194990" y="461767"/>
                </a:lnTo>
                <a:lnTo>
                  <a:pt x="2166122" y="427108"/>
                </a:lnTo>
                <a:lnTo>
                  <a:pt x="2136026" y="393538"/>
                </a:lnTo>
                <a:lnTo>
                  <a:pt x="2104739" y="361092"/>
                </a:lnTo>
                <a:lnTo>
                  <a:pt x="2072293" y="329805"/>
                </a:lnTo>
                <a:lnTo>
                  <a:pt x="2038723" y="299709"/>
                </a:lnTo>
                <a:lnTo>
                  <a:pt x="2004064" y="270841"/>
                </a:lnTo>
                <a:lnTo>
                  <a:pt x="1968349" y="243233"/>
                </a:lnTo>
                <a:lnTo>
                  <a:pt x="1931613" y="216920"/>
                </a:lnTo>
                <a:lnTo>
                  <a:pt x="1893891" y="191937"/>
                </a:lnTo>
                <a:lnTo>
                  <a:pt x="1855216" y="168317"/>
                </a:lnTo>
                <a:lnTo>
                  <a:pt x="1815622" y="146095"/>
                </a:lnTo>
                <a:lnTo>
                  <a:pt x="1775144" y="125305"/>
                </a:lnTo>
                <a:lnTo>
                  <a:pt x="1733816" y="105982"/>
                </a:lnTo>
                <a:lnTo>
                  <a:pt x="1691673" y="88159"/>
                </a:lnTo>
                <a:lnTo>
                  <a:pt x="1648748" y="71871"/>
                </a:lnTo>
                <a:lnTo>
                  <a:pt x="1605077" y="57152"/>
                </a:lnTo>
                <a:lnTo>
                  <a:pt x="1560692" y="44037"/>
                </a:lnTo>
                <a:lnTo>
                  <a:pt x="1515629" y="32559"/>
                </a:lnTo>
                <a:lnTo>
                  <a:pt x="1469921" y="22753"/>
                </a:lnTo>
                <a:lnTo>
                  <a:pt x="1423603" y="14653"/>
                </a:lnTo>
                <a:lnTo>
                  <a:pt x="1376709" y="8293"/>
                </a:lnTo>
                <a:lnTo>
                  <a:pt x="1329274" y="3709"/>
                </a:lnTo>
                <a:lnTo>
                  <a:pt x="1281331" y="932"/>
                </a:lnTo>
                <a:lnTo>
                  <a:pt x="1232915" y="0"/>
                </a:lnTo>
                <a:close/>
              </a:path>
            </a:pathLst>
          </a:custGeom>
          <a:solidFill>
            <a:srgbClr val="00BD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0"/>
          <p:cNvSpPr txBox="1">
            <a:spLocks noGrp="1"/>
          </p:cNvSpPr>
          <p:nvPr>
            <p:ph type="ctrTitle"/>
          </p:nvPr>
        </p:nvSpPr>
        <p:spPr>
          <a:xfrm>
            <a:off x="6065773" y="2452878"/>
            <a:ext cx="873252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br>
              <a:rPr lang="en-US" sz="1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414" name="Google Shape;414;p50"/>
          <p:cNvSpPr txBox="1"/>
          <p:nvPr/>
        </p:nvSpPr>
        <p:spPr>
          <a:xfrm>
            <a:off x="3495040" y="5311140"/>
            <a:ext cx="6965315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8000" b="1" dirty="0" smtClean="0"/>
              <a:t>本體構造介紹</a:t>
            </a:r>
            <a:endParaRPr lang="en-US" sz="8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5941" y="4466432"/>
            <a:ext cx="5972919" cy="81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693" b="1" dirty="0"/>
              <a:t>接線太</a:t>
            </a:r>
            <a:r>
              <a:rPr lang="zh-TW" altLang="en-US" sz="4693" b="1" dirty="0"/>
              <a:t>麻煩？</a:t>
            </a:r>
            <a:endParaRPr lang="zh-TW" altLang="en-US" sz="4693" b="1" dirty="0"/>
          </a:p>
        </p:txBody>
      </p:sp>
      <p:sp>
        <p:nvSpPr>
          <p:cNvPr id="2" name="頁尾版面配置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981C-E925-4A57-B4F6-78FA2C39E5A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39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80" y="1950720"/>
            <a:ext cx="10403840" cy="5852160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981C-E925-4A57-B4F6-78FA2C39E5A7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90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</a:t>
            </a:r>
            <a:r>
              <a:rPr lang="en-US" altLang="zh-TW" baseline="30000" dirty="0" smtClean="0"/>
              <a:t>2</a:t>
            </a:r>
            <a:r>
              <a:rPr lang="en-US" altLang="zh-TW" dirty="0" smtClean="0"/>
              <a:t>C Bus </a:t>
            </a:r>
            <a:r>
              <a:rPr lang="en-US" altLang="zh-TW" sz="2560" dirty="0"/>
              <a:t>(Inter-Integrated </a:t>
            </a:r>
            <a:r>
              <a:rPr lang="en-US" altLang="zh-TW" sz="2560" dirty="0"/>
              <a:t>Circuit </a:t>
            </a:r>
            <a:r>
              <a:rPr lang="en-US" altLang="zh-TW" sz="2560" dirty="0"/>
              <a:t>Bus)</a:t>
            </a:r>
            <a:endParaRPr lang="zh-TW" altLang="en-US" sz="256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sz="2987" dirty="0"/>
              <a:t>I</a:t>
            </a:r>
            <a:r>
              <a:rPr lang="en-US" altLang="zh-TW" sz="2987" baseline="30000" dirty="0"/>
              <a:t>2</a:t>
            </a:r>
            <a:r>
              <a:rPr lang="en-US" altLang="zh-TW" sz="2987" dirty="0"/>
              <a:t>C</a:t>
            </a:r>
            <a:r>
              <a:rPr lang="zh-TW" altLang="en-US" sz="2987" dirty="0"/>
              <a:t>是一種傳輸協定 </a:t>
            </a:r>
            <a:r>
              <a:rPr lang="en-US" altLang="zh-TW" sz="2987" dirty="0"/>
              <a:t>(protocol</a:t>
            </a:r>
            <a:r>
              <a:rPr lang="en-US" altLang="zh-TW" sz="2987" dirty="0"/>
              <a:t>)</a:t>
            </a:r>
            <a:r>
              <a:rPr lang="zh-TW" altLang="en-US" sz="2987" dirty="0"/>
              <a:t>，主要是為了讓微控制器或 </a:t>
            </a:r>
            <a:r>
              <a:rPr lang="en-US" altLang="zh-TW" sz="2987" dirty="0"/>
              <a:t>CPU </a:t>
            </a:r>
            <a:r>
              <a:rPr lang="zh-TW" altLang="en-US" sz="2987" dirty="0"/>
              <a:t>以較少的接腳數連接眾多的低速週邊裝置之用</a:t>
            </a:r>
            <a:endParaRPr lang="en-US" altLang="zh-TW" sz="2987" dirty="0"/>
          </a:p>
          <a:p>
            <a:endParaRPr lang="en-US" altLang="zh-TW" sz="2987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2987" dirty="0"/>
              <a:t>I</a:t>
            </a:r>
            <a:r>
              <a:rPr lang="en-US" altLang="zh-TW" sz="2987" baseline="30000" dirty="0"/>
              <a:t>2</a:t>
            </a:r>
            <a:r>
              <a:rPr lang="en-US" altLang="zh-TW" sz="2987" dirty="0"/>
              <a:t>C </a:t>
            </a:r>
            <a:r>
              <a:rPr lang="zh-TW" altLang="en-US" sz="2987" dirty="0"/>
              <a:t>匯流排是</a:t>
            </a:r>
            <a:r>
              <a:rPr lang="zh-TW" altLang="en-US" sz="2987" dirty="0"/>
              <a:t>由</a:t>
            </a:r>
            <a:r>
              <a:rPr lang="en-US" altLang="zh-TW" sz="2987" dirty="0"/>
              <a:t>”data-</a:t>
            </a:r>
            <a:r>
              <a:rPr lang="zh-TW" altLang="en-US" sz="2987" dirty="0"/>
              <a:t> </a:t>
            </a:r>
            <a:r>
              <a:rPr lang="en-US" altLang="zh-TW" sz="2987" dirty="0"/>
              <a:t>SDA”</a:t>
            </a:r>
            <a:r>
              <a:rPr lang="zh-TW" altLang="en-US" sz="2987" dirty="0"/>
              <a:t>和</a:t>
            </a:r>
            <a:r>
              <a:rPr lang="en-US" altLang="zh-TW" sz="2987" dirty="0"/>
              <a:t>”clock-SCL”</a:t>
            </a:r>
            <a:r>
              <a:rPr lang="zh-TW" altLang="en-US" sz="2987" dirty="0"/>
              <a:t>構成</a:t>
            </a:r>
            <a:endParaRPr lang="en-US" altLang="zh-TW" sz="2987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2987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987" dirty="0"/>
              <a:t>可同時連接很多裝置（理論上，一個</a:t>
            </a:r>
            <a:r>
              <a:rPr lang="en-US" altLang="zh-TW" sz="2987" dirty="0"/>
              <a:t>Master</a:t>
            </a:r>
            <a:r>
              <a:rPr lang="zh-TW" altLang="en-US" sz="2987" dirty="0"/>
              <a:t>可接</a:t>
            </a:r>
            <a:r>
              <a:rPr lang="en-US" altLang="zh-TW" sz="2987" dirty="0"/>
              <a:t>128</a:t>
            </a:r>
            <a:r>
              <a:rPr lang="zh-TW" altLang="en-US" sz="2987" dirty="0"/>
              <a:t>個</a:t>
            </a:r>
            <a:r>
              <a:rPr lang="en-US" altLang="zh-TW" sz="2987" dirty="0"/>
              <a:t>Slave</a:t>
            </a:r>
            <a:r>
              <a:rPr lang="zh-TW" altLang="en-US" sz="2987" dirty="0"/>
              <a:t>）</a:t>
            </a:r>
          </a:p>
          <a:p>
            <a:pPr>
              <a:buFont typeface="Wingdings" panose="05000000000000000000" pitchFamily="2" charset="2"/>
              <a:buChar char="l"/>
            </a:pPr>
            <a:endParaRPr lang="zh-TW" altLang="en-US" sz="2987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981C-E925-4A57-B4F6-78FA2C39E5A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4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413" dirty="0"/>
              <a:t>VCC   ----  5V</a:t>
            </a:r>
          </a:p>
          <a:p>
            <a:r>
              <a:rPr lang="en-US" altLang="zh-TW" sz="3413" dirty="0"/>
              <a:t>GND  ----  GND</a:t>
            </a:r>
          </a:p>
          <a:p>
            <a:r>
              <a:rPr lang="en-US" altLang="zh-TW" sz="3413" dirty="0"/>
              <a:t>SDA   ----  A4</a:t>
            </a:r>
          </a:p>
          <a:p>
            <a:r>
              <a:rPr lang="en-US" altLang="zh-TW" sz="3413" dirty="0"/>
              <a:t>SCL    ----  A5</a:t>
            </a:r>
            <a:endParaRPr lang="zh-TW" altLang="en-US" sz="3413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981C-E925-4A57-B4F6-78FA2C39E5A7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安裝第三方程式庫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560" dirty="0"/>
              <a:t>1.</a:t>
            </a:r>
            <a:r>
              <a:rPr lang="zh-TW" altLang="en-US" sz="2560" dirty="0"/>
              <a:t>到</a:t>
            </a:r>
            <a:r>
              <a:rPr lang="en-US" altLang="zh-TW" sz="2560" dirty="0" err="1"/>
              <a:t>Github</a:t>
            </a:r>
            <a:r>
              <a:rPr lang="zh-TW" altLang="en-US" sz="2560" dirty="0"/>
              <a:t>下載</a:t>
            </a:r>
            <a:r>
              <a:rPr lang="en-US" altLang="zh-TW" sz="2560" dirty="0"/>
              <a:t>library</a:t>
            </a:r>
            <a:r>
              <a:rPr lang="zh-TW" altLang="en-US" sz="2560" dirty="0"/>
              <a:t>的</a:t>
            </a:r>
            <a:r>
              <a:rPr lang="en-US" altLang="zh-TW" sz="2560" dirty="0"/>
              <a:t>ZIP</a:t>
            </a:r>
            <a:r>
              <a:rPr lang="zh-TW" altLang="en-US" sz="2560" dirty="0"/>
              <a:t>檔</a:t>
            </a:r>
            <a:endParaRPr lang="en-US" altLang="zh-TW" sz="2560" dirty="0"/>
          </a:p>
          <a:p>
            <a:r>
              <a:rPr lang="en-US" altLang="zh-TW" sz="2560" dirty="0">
                <a:hlinkClick r:id="rId2"/>
              </a:rPr>
              <a:t>https</a:t>
            </a:r>
            <a:r>
              <a:rPr lang="en-US" altLang="zh-TW" sz="2560" dirty="0">
                <a:hlinkClick r:id="rId2"/>
              </a:rPr>
              <a:t>://</a:t>
            </a:r>
            <a:r>
              <a:rPr lang="en-US" altLang="zh-TW" sz="2560" dirty="0">
                <a:hlinkClick r:id="rId2"/>
              </a:rPr>
              <a:t>github.com/fdebrabander/Arduino-LiquidCrystal-I2C-library</a:t>
            </a:r>
            <a:endParaRPr lang="en-US" altLang="zh-TW" sz="2560" dirty="0"/>
          </a:p>
          <a:p>
            <a:r>
              <a:rPr lang="en-US" altLang="zh-TW" sz="2560" dirty="0"/>
              <a:t>2.</a:t>
            </a:r>
            <a:r>
              <a:rPr lang="zh-TW" altLang="en-US" sz="2560" dirty="0"/>
              <a:t>查看草稿碼簿位置</a:t>
            </a:r>
            <a:r>
              <a:rPr lang="en-US" altLang="zh-TW" sz="2560" dirty="0"/>
              <a:t>(sketchbook location)</a:t>
            </a:r>
          </a:p>
          <a:p>
            <a:r>
              <a:rPr lang="zh-TW" altLang="en-US" sz="2560" dirty="0"/>
              <a:t>檔案</a:t>
            </a:r>
            <a:r>
              <a:rPr lang="en-US" altLang="zh-TW" sz="2560" dirty="0"/>
              <a:t>-&gt;</a:t>
            </a:r>
            <a:r>
              <a:rPr lang="zh-TW" altLang="en-US" sz="2560" dirty="0"/>
              <a:t>偏好設定</a:t>
            </a:r>
            <a:r>
              <a:rPr lang="en-US" altLang="zh-TW" sz="2560" dirty="0"/>
              <a:t>-&gt;</a:t>
            </a:r>
            <a:r>
              <a:rPr lang="zh-TW" altLang="en-US" sz="2560" dirty="0"/>
              <a:t>草稿碼簿的位置</a:t>
            </a:r>
            <a:r>
              <a:rPr lang="en-US" altLang="zh-TW" sz="2560" dirty="0"/>
              <a:t>(File-&gt;Preferences-&gt;</a:t>
            </a:r>
            <a:r>
              <a:rPr lang="en-US" altLang="zh-TW" sz="2560" dirty="0"/>
              <a:t> </a:t>
            </a:r>
            <a:r>
              <a:rPr lang="en-US" altLang="zh-TW" sz="2560" dirty="0"/>
              <a:t>Sketchbook location)</a:t>
            </a:r>
          </a:p>
          <a:p>
            <a:r>
              <a:rPr lang="en-US" altLang="zh-TW" sz="2560" dirty="0"/>
              <a:t>3.</a:t>
            </a:r>
            <a:r>
              <a:rPr lang="zh-TW" altLang="en-US" sz="2560" dirty="0"/>
              <a:t>將</a:t>
            </a:r>
            <a:r>
              <a:rPr lang="en-US" altLang="zh-TW" sz="2560" dirty="0"/>
              <a:t>ZIP</a:t>
            </a:r>
            <a:r>
              <a:rPr lang="zh-TW" altLang="en-US" sz="2560" dirty="0"/>
              <a:t>檔解壓縮到該位置</a:t>
            </a:r>
            <a:endParaRPr lang="zh-TW" altLang="en-US" sz="256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 smtClean="0"/>
              <a:t>NTUEESAAD WORKSHOP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981C-E925-4A57-B4F6-78FA2C39E5A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195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程式實作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560" dirty="0"/>
              <a:t>檔案</a:t>
            </a:r>
            <a:r>
              <a:rPr lang="en-US" altLang="zh-TW" sz="2560" dirty="0"/>
              <a:t>-&gt;</a:t>
            </a:r>
            <a:r>
              <a:rPr lang="zh-TW" altLang="en-US" sz="2560" dirty="0"/>
              <a:t>範例</a:t>
            </a:r>
            <a:r>
              <a:rPr lang="en-US" altLang="zh-TW" sz="2560" dirty="0"/>
              <a:t>-&gt; </a:t>
            </a:r>
            <a:r>
              <a:rPr lang="en-US" altLang="zh-TW" sz="2560" dirty="0"/>
              <a:t>Arduino-LiquidCrystal-I2C-library-master-&gt;HelloWorld</a:t>
            </a:r>
          </a:p>
          <a:p>
            <a:endParaRPr lang="en-US" altLang="zh-TW" sz="2560" dirty="0"/>
          </a:p>
          <a:p>
            <a:r>
              <a:rPr lang="zh-TW" altLang="en-US" sz="2560" dirty="0"/>
              <a:t>目標</a:t>
            </a:r>
            <a:r>
              <a:rPr lang="en-US" altLang="zh-TW" sz="2560" dirty="0"/>
              <a:t>:</a:t>
            </a:r>
            <a:r>
              <a:rPr lang="zh-TW" altLang="en-US" sz="2560" dirty="0"/>
              <a:t>跑馬燈</a:t>
            </a:r>
            <a:endParaRPr lang="en-US" altLang="zh-TW" sz="2560" dirty="0"/>
          </a:p>
          <a:p>
            <a:endParaRPr lang="en-US" altLang="zh-TW" sz="2560" dirty="0"/>
          </a:p>
          <a:p>
            <a:r>
              <a:rPr lang="zh-TW" altLang="en-US" sz="2560" dirty="0"/>
              <a:t>方法</a:t>
            </a:r>
            <a:r>
              <a:rPr lang="en-US" altLang="zh-TW" sz="2560" dirty="0"/>
              <a:t>:</a:t>
            </a:r>
            <a:r>
              <a:rPr lang="en-US" altLang="zh-TW" sz="2560" dirty="0" err="1"/>
              <a:t>lcd.setCursor</a:t>
            </a:r>
            <a:r>
              <a:rPr lang="en-US" altLang="zh-TW" sz="2560" dirty="0"/>
              <a:t>(</a:t>
            </a:r>
            <a:r>
              <a:rPr lang="zh-TW" altLang="en-US" sz="2560" dirty="0"/>
              <a:t>行</a:t>
            </a:r>
            <a:r>
              <a:rPr lang="en-US" altLang="zh-TW" sz="2560" dirty="0"/>
              <a:t>,</a:t>
            </a:r>
            <a:r>
              <a:rPr lang="zh-TW" altLang="en-US" sz="2560" dirty="0"/>
              <a:t>列</a:t>
            </a:r>
            <a:r>
              <a:rPr lang="en-US" altLang="zh-TW" sz="2560" dirty="0"/>
              <a:t> );</a:t>
            </a:r>
          </a:p>
          <a:p>
            <a:r>
              <a:rPr lang="en-US" altLang="zh-TW" sz="2560" dirty="0"/>
              <a:t>Ex:</a:t>
            </a:r>
            <a:r>
              <a:rPr lang="zh-TW" altLang="en-US" sz="2560" dirty="0"/>
              <a:t> </a:t>
            </a:r>
            <a:r>
              <a:rPr lang="en-US" altLang="zh-TW" sz="2560" dirty="0" err="1"/>
              <a:t>lcd.setCursor</a:t>
            </a:r>
            <a:r>
              <a:rPr lang="en-US" altLang="zh-TW" sz="2560" dirty="0"/>
              <a:t>(0,1);   ----&gt;   </a:t>
            </a:r>
            <a:r>
              <a:rPr lang="zh-TW" altLang="en-US" sz="2560" dirty="0"/>
              <a:t>第二列第一行</a:t>
            </a:r>
            <a:endParaRPr lang="en-US" altLang="zh-TW" sz="2560" dirty="0"/>
          </a:p>
          <a:p>
            <a:endParaRPr lang="zh-TW" altLang="en-US" sz="256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B981C-E925-4A57-B4F6-78FA2C39E5A7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5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/>
          <p:nvPr/>
        </p:nvSpPr>
        <p:spPr>
          <a:xfrm>
            <a:off x="4985512" y="2054889"/>
            <a:ext cx="2750819" cy="32750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5269991" y="2188464"/>
            <a:ext cx="2466340" cy="2466340"/>
          </a:xfrm>
          <a:custGeom>
            <a:avLst/>
            <a:gdLst/>
            <a:ahLst/>
            <a:cxnLst/>
            <a:rect l="l" t="t" r="r" b="b"/>
            <a:pathLst>
              <a:path w="2466340" h="2466340" extrusionOk="0">
                <a:moveTo>
                  <a:pt x="1232915" y="0"/>
                </a:moveTo>
                <a:lnTo>
                  <a:pt x="1184500" y="932"/>
                </a:lnTo>
                <a:lnTo>
                  <a:pt x="1136557" y="3709"/>
                </a:lnTo>
                <a:lnTo>
                  <a:pt x="1089122" y="8293"/>
                </a:lnTo>
                <a:lnTo>
                  <a:pt x="1042228" y="14653"/>
                </a:lnTo>
                <a:lnTo>
                  <a:pt x="995910" y="22753"/>
                </a:lnTo>
                <a:lnTo>
                  <a:pt x="950202" y="32559"/>
                </a:lnTo>
                <a:lnTo>
                  <a:pt x="905139" y="44037"/>
                </a:lnTo>
                <a:lnTo>
                  <a:pt x="860754" y="57152"/>
                </a:lnTo>
                <a:lnTo>
                  <a:pt x="817083" y="71871"/>
                </a:lnTo>
                <a:lnTo>
                  <a:pt x="774158" y="88159"/>
                </a:lnTo>
                <a:lnTo>
                  <a:pt x="732015" y="105982"/>
                </a:lnTo>
                <a:lnTo>
                  <a:pt x="690687" y="125305"/>
                </a:lnTo>
                <a:lnTo>
                  <a:pt x="650209" y="146095"/>
                </a:lnTo>
                <a:lnTo>
                  <a:pt x="610616" y="168317"/>
                </a:lnTo>
                <a:lnTo>
                  <a:pt x="571940" y="191937"/>
                </a:lnTo>
                <a:lnTo>
                  <a:pt x="534218" y="216920"/>
                </a:lnTo>
                <a:lnTo>
                  <a:pt x="497482" y="243233"/>
                </a:lnTo>
                <a:lnTo>
                  <a:pt x="461767" y="270841"/>
                </a:lnTo>
                <a:lnTo>
                  <a:pt x="427108" y="299709"/>
                </a:lnTo>
                <a:lnTo>
                  <a:pt x="393538" y="329805"/>
                </a:lnTo>
                <a:lnTo>
                  <a:pt x="361092" y="361092"/>
                </a:lnTo>
                <a:lnTo>
                  <a:pt x="329805" y="393538"/>
                </a:lnTo>
                <a:lnTo>
                  <a:pt x="299709" y="427108"/>
                </a:lnTo>
                <a:lnTo>
                  <a:pt x="270841" y="461767"/>
                </a:lnTo>
                <a:lnTo>
                  <a:pt x="243233" y="497482"/>
                </a:lnTo>
                <a:lnTo>
                  <a:pt x="216920" y="534218"/>
                </a:lnTo>
                <a:lnTo>
                  <a:pt x="191937" y="571940"/>
                </a:lnTo>
                <a:lnTo>
                  <a:pt x="168317" y="610616"/>
                </a:lnTo>
                <a:lnTo>
                  <a:pt x="146095" y="650209"/>
                </a:lnTo>
                <a:lnTo>
                  <a:pt x="125305" y="690687"/>
                </a:lnTo>
                <a:lnTo>
                  <a:pt x="105982" y="732015"/>
                </a:lnTo>
                <a:lnTo>
                  <a:pt x="88159" y="774158"/>
                </a:lnTo>
                <a:lnTo>
                  <a:pt x="71871" y="817083"/>
                </a:lnTo>
                <a:lnTo>
                  <a:pt x="57152" y="860754"/>
                </a:lnTo>
                <a:lnTo>
                  <a:pt x="44037" y="905139"/>
                </a:lnTo>
                <a:lnTo>
                  <a:pt x="32559" y="950202"/>
                </a:lnTo>
                <a:lnTo>
                  <a:pt x="22753" y="995910"/>
                </a:lnTo>
                <a:lnTo>
                  <a:pt x="14653" y="1042228"/>
                </a:lnTo>
                <a:lnTo>
                  <a:pt x="8293" y="1089122"/>
                </a:lnTo>
                <a:lnTo>
                  <a:pt x="3709" y="1136557"/>
                </a:lnTo>
                <a:lnTo>
                  <a:pt x="932" y="1184500"/>
                </a:lnTo>
                <a:lnTo>
                  <a:pt x="0" y="1232915"/>
                </a:lnTo>
                <a:lnTo>
                  <a:pt x="932" y="1281331"/>
                </a:lnTo>
                <a:lnTo>
                  <a:pt x="3709" y="1329274"/>
                </a:lnTo>
                <a:lnTo>
                  <a:pt x="8293" y="1376709"/>
                </a:lnTo>
                <a:lnTo>
                  <a:pt x="14653" y="1423603"/>
                </a:lnTo>
                <a:lnTo>
                  <a:pt x="22753" y="1469921"/>
                </a:lnTo>
                <a:lnTo>
                  <a:pt x="32559" y="1515629"/>
                </a:lnTo>
                <a:lnTo>
                  <a:pt x="44037" y="1560692"/>
                </a:lnTo>
                <a:lnTo>
                  <a:pt x="57152" y="1605077"/>
                </a:lnTo>
                <a:lnTo>
                  <a:pt x="71871" y="1648748"/>
                </a:lnTo>
                <a:lnTo>
                  <a:pt x="88159" y="1691673"/>
                </a:lnTo>
                <a:lnTo>
                  <a:pt x="105982" y="1733816"/>
                </a:lnTo>
                <a:lnTo>
                  <a:pt x="125305" y="1775144"/>
                </a:lnTo>
                <a:lnTo>
                  <a:pt x="146095" y="1815622"/>
                </a:lnTo>
                <a:lnTo>
                  <a:pt x="168317" y="1855215"/>
                </a:lnTo>
                <a:lnTo>
                  <a:pt x="191937" y="1893891"/>
                </a:lnTo>
                <a:lnTo>
                  <a:pt x="216920" y="1931613"/>
                </a:lnTo>
                <a:lnTo>
                  <a:pt x="243233" y="1968349"/>
                </a:lnTo>
                <a:lnTo>
                  <a:pt x="270841" y="2004064"/>
                </a:lnTo>
                <a:lnTo>
                  <a:pt x="299709" y="2038723"/>
                </a:lnTo>
                <a:lnTo>
                  <a:pt x="329805" y="2072293"/>
                </a:lnTo>
                <a:lnTo>
                  <a:pt x="361092" y="2104739"/>
                </a:lnTo>
                <a:lnTo>
                  <a:pt x="393538" y="2136026"/>
                </a:lnTo>
                <a:lnTo>
                  <a:pt x="427108" y="2166122"/>
                </a:lnTo>
                <a:lnTo>
                  <a:pt x="461767" y="2194990"/>
                </a:lnTo>
                <a:lnTo>
                  <a:pt x="497482" y="2222598"/>
                </a:lnTo>
                <a:lnTo>
                  <a:pt x="534218" y="2248911"/>
                </a:lnTo>
                <a:lnTo>
                  <a:pt x="571940" y="2273894"/>
                </a:lnTo>
                <a:lnTo>
                  <a:pt x="610616" y="2297514"/>
                </a:lnTo>
                <a:lnTo>
                  <a:pt x="650209" y="2319736"/>
                </a:lnTo>
                <a:lnTo>
                  <a:pt x="690687" y="2340526"/>
                </a:lnTo>
                <a:lnTo>
                  <a:pt x="732015" y="2359849"/>
                </a:lnTo>
                <a:lnTo>
                  <a:pt x="774158" y="2377672"/>
                </a:lnTo>
                <a:lnTo>
                  <a:pt x="817083" y="2393960"/>
                </a:lnTo>
                <a:lnTo>
                  <a:pt x="860754" y="2408679"/>
                </a:lnTo>
                <a:lnTo>
                  <a:pt x="905139" y="2421794"/>
                </a:lnTo>
                <a:lnTo>
                  <a:pt x="950202" y="2433272"/>
                </a:lnTo>
                <a:lnTo>
                  <a:pt x="995910" y="2443078"/>
                </a:lnTo>
                <a:lnTo>
                  <a:pt x="1042228" y="2451178"/>
                </a:lnTo>
                <a:lnTo>
                  <a:pt x="1089122" y="2457538"/>
                </a:lnTo>
                <a:lnTo>
                  <a:pt x="1136557" y="2462122"/>
                </a:lnTo>
                <a:lnTo>
                  <a:pt x="1184500" y="2464899"/>
                </a:lnTo>
                <a:lnTo>
                  <a:pt x="1232915" y="2465831"/>
                </a:lnTo>
                <a:lnTo>
                  <a:pt x="1281331" y="2464899"/>
                </a:lnTo>
                <a:lnTo>
                  <a:pt x="1329274" y="2462122"/>
                </a:lnTo>
                <a:lnTo>
                  <a:pt x="1376709" y="2457538"/>
                </a:lnTo>
                <a:lnTo>
                  <a:pt x="1423603" y="2451178"/>
                </a:lnTo>
                <a:lnTo>
                  <a:pt x="1469921" y="2443078"/>
                </a:lnTo>
                <a:lnTo>
                  <a:pt x="1515629" y="2433272"/>
                </a:lnTo>
                <a:lnTo>
                  <a:pt x="1560692" y="2421794"/>
                </a:lnTo>
                <a:lnTo>
                  <a:pt x="1605077" y="2408679"/>
                </a:lnTo>
                <a:lnTo>
                  <a:pt x="1648748" y="2393960"/>
                </a:lnTo>
                <a:lnTo>
                  <a:pt x="1691673" y="2377672"/>
                </a:lnTo>
                <a:lnTo>
                  <a:pt x="1733816" y="2359849"/>
                </a:lnTo>
                <a:lnTo>
                  <a:pt x="1775144" y="2340526"/>
                </a:lnTo>
                <a:lnTo>
                  <a:pt x="1815622" y="2319736"/>
                </a:lnTo>
                <a:lnTo>
                  <a:pt x="1855216" y="2297514"/>
                </a:lnTo>
                <a:lnTo>
                  <a:pt x="1893891" y="2273894"/>
                </a:lnTo>
                <a:lnTo>
                  <a:pt x="1931613" y="2248911"/>
                </a:lnTo>
                <a:lnTo>
                  <a:pt x="1968349" y="2222598"/>
                </a:lnTo>
                <a:lnTo>
                  <a:pt x="2004064" y="2194990"/>
                </a:lnTo>
                <a:lnTo>
                  <a:pt x="2038723" y="2166122"/>
                </a:lnTo>
                <a:lnTo>
                  <a:pt x="2072293" y="2136026"/>
                </a:lnTo>
                <a:lnTo>
                  <a:pt x="2104739" y="2104739"/>
                </a:lnTo>
                <a:lnTo>
                  <a:pt x="2136026" y="2072293"/>
                </a:lnTo>
                <a:lnTo>
                  <a:pt x="2166122" y="2038723"/>
                </a:lnTo>
                <a:lnTo>
                  <a:pt x="2194990" y="2004064"/>
                </a:lnTo>
                <a:lnTo>
                  <a:pt x="2222598" y="1968349"/>
                </a:lnTo>
                <a:lnTo>
                  <a:pt x="2248911" y="1931613"/>
                </a:lnTo>
                <a:lnTo>
                  <a:pt x="2273894" y="1893891"/>
                </a:lnTo>
                <a:lnTo>
                  <a:pt x="2297514" y="1855215"/>
                </a:lnTo>
                <a:lnTo>
                  <a:pt x="2319736" y="1815622"/>
                </a:lnTo>
                <a:lnTo>
                  <a:pt x="2340526" y="1775144"/>
                </a:lnTo>
                <a:lnTo>
                  <a:pt x="2359849" y="1733816"/>
                </a:lnTo>
                <a:lnTo>
                  <a:pt x="2377672" y="1691673"/>
                </a:lnTo>
                <a:lnTo>
                  <a:pt x="2393960" y="1648748"/>
                </a:lnTo>
                <a:lnTo>
                  <a:pt x="2408679" y="1605077"/>
                </a:lnTo>
                <a:lnTo>
                  <a:pt x="2421794" y="1560692"/>
                </a:lnTo>
                <a:lnTo>
                  <a:pt x="2433272" y="1515629"/>
                </a:lnTo>
                <a:lnTo>
                  <a:pt x="2443078" y="1469921"/>
                </a:lnTo>
                <a:lnTo>
                  <a:pt x="2451178" y="1423603"/>
                </a:lnTo>
                <a:lnTo>
                  <a:pt x="2457538" y="1376709"/>
                </a:lnTo>
                <a:lnTo>
                  <a:pt x="2462122" y="1329274"/>
                </a:lnTo>
                <a:lnTo>
                  <a:pt x="2464899" y="1281331"/>
                </a:lnTo>
                <a:lnTo>
                  <a:pt x="2465832" y="1232915"/>
                </a:lnTo>
                <a:lnTo>
                  <a:pt x="2464899" y="1184500"/>
                </a:lnTo>
                <a:lnTo>
                  <a:pt x="2462122" y="1136557"/>
                </a:lnTo>
                <a:lnTo>
                  <a:pt x="2457538" y="1089122"/>
                </a:lnTo>
                <a:lnTo>
                  <a:pt x="2451178" y="1042228"/>
                </a:lnTo>
                <a:lnTo>
                  <a:pt x="2443078" y="995910"/>
                </a:lnTo>
                <a:lnTo>
                  <a:pt x="2433272" y="950202"/>
                </a:lnTo>
                <a:lnTo>
                  <a:pt x="2421794" y="905139"/>
                </a:lnTo>
                <a:lnTo>
                  <a:pt x="2408679" y="860754"/>
                </a:lnTo>
                <a:lnTo>
                  <a:pt x="2393960" y="817083"/>
                </a:lnTo>
                <a:lnTo>
                  <a:pt x="2377672" y="774158"/>
                </a:lnTo>
                <a:lnTo>
                  <a:pt x="2359849" y="732015"/>
                </a:lnTo>
                <a:lnTo>
                  <a:pt x="2340526" y="690687"/>
                </a:lnTo>
                <a:lnTo>
                  <a:pt x="2319736" y="650209"/>
                </a:lnTo>
                <a:lnTo>
                  <a:pt x="2297514" y="610616"/>
                </a:lnTo>
                <a:lnTo>
                  <a:pt x="2273894" y="571940"/>
                </a:lnTo>
                <a:lnTo>
                  <a:pt x="2248911" y="534218"/>
                </a:lnTo>
                <a:lnTo>
                  <a:pt x="2222598" y="497482"/>
                </a:lnTo>
                <a:lnTo>
                  <a:pt x="2194990" y="461767"/>
                </a:lnTo>
                <a:lnTo>
                  <a:pt x="2166122" y="427108"/>
                </a:lnTo>
                <a:lnTo>
                  <a:pt x="2136026" y="393538"/>
                </a:lnTo>
                <a:lnTo>
                  <a:pt x="2104739" y="361092"/>
                </a:lnTo>
                <a:lnTo>
                  <a:pt x="2072293" y="329805"/>
                </a:lnTo>
                <a:lnTo>
                  <a:pt x="2038723" y="299709"/>
                </a:lnTo>
                <a:lnTo>
                  <a:pt x="2004064" y="270841"/>
                </a:lnTo>
                <a:lnTo>
                  <a:pt x="1968349" y="243233"/>
                </a:lnTo>
                <a:lnTo>
                  <a:pt x="1931613" y="216920"/>
                </a:lnTo>
                <a:lnTo>
                  <a:pt x="1893891" y="191937"/>
                </a:lnTo>
                <a:lnTo>
                  <a:pt x="1855216" y="168317"/>
                </a:lnTo>
                <a:lnTo>
                  <a:pt x="1815622" y="146095"/>
                </a:lnTo>
                <a:lnTo>
                  <a:pt x="1775144" y="125305"/>
                </a:lnTo>
                <a:lnTo>
                  <a:pt x="1733816" y="105982"/>
                </a:lnTo>
                <a:lnTo>
                  <a:pt x="1691673" y="88159"/>
                </a:lnTo>
                <a:lnTo>
                  <a:pt x="1648748" y="71871"/>
                </a:lnTo>
                <a:lnTo>
                  <a:pt x="1605077" y="57152"/>
                </a:lnTo>
                <a:lnTo>
                  <a:pt x="1560692" y="44037"/>
                </a:lnTo>
                <a:lnTo>
                  <a:pt x="1515629" y="32559"/>
                </a:lnTo>
                <a:lnTo>
                  <a:pt x="1469921" y="22753"/>
                </a:lnTo>
                <a:lnTo>
                  <a:pt x="1423603" y="14653"/>
                </a:lnTo>
                <a:lnTo>
                  <a:pt x="1376709" y="8293"/>
                </a:lnTo>
                <a:lnTo>
                  <a:pt x="1329274" y="3709"/>
                </a:lnTo>
                <a:lnTo>
                  <a:pt x="1281331" y="932"/>
                </a:lnTo>
                <a:lnTo>
                  <a:pt x="1232915" y="0"/>
                </a:lnTo>
                <a:close/>
              </a:path>
            </a:pathLst>
          </a:custGeom>
          <a:solidFill>
            <a:srgbClr val="00BD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0"/>
          <p:cNvSpPr txBox="1">
            <a:spLocks noGrp="1"/>
          </p:cNvSpPr>
          <p:nvPr>
            <p:ph type="ctrTitle"/>
          </p:nvPr>
        </p:nvSpPr>
        <p:spPr>
          <a:xfrm>
            <a:off x="6065773" y="2452878"/>
            <a:ext cx="873252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7</a:t>
            </a:r>
            <a: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414" name="Google Shape;414;p50"/>
          <p:cNvSpPr txBox="1"/>
          <p:nvPr/>
        </p:nvSpPr>
        <p:spPr>
          <a:xfrm>
            <a:off x="3609021" y="5329965"/>
            <a:ext cx="5786755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1" dirty="0" smtClean="0"/>
              <a:t>RFID</a:t>
            </a:r>
            <a:r>
              <a:rPr lang="zh-TW" altLang="en-US" sz="8000" b="1" dirty="0" smtClean="0"/>
              <a:t>介紹</a:t>
            </a:r>
            <a:endParaRPr lang="en-US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30182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什麼是</a:t>
            </a:r>
            <a:r>
              <a:rPr lang="en-US" altLang="zh-TW" dirty="0" smtClean="0"/>
              <a:t>RFID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413" b="1" dirty="0"/>
              <a:t>1.</a:t>
            </a:r>
            <a:r>
              <a:rPr lang="zh-TW" altLang="en-US" sz="3413" b="1" dirty="0"/>
              <a:t>無線</a:t>
            </a:r>
            <a:r>
              <a:rPr lang="zh-TW" altLang="en-US" sz="3413" b="1" dirty="0"/>
              <a:t>射頻</a:t>
            </a:r>
            <a:r>
              <a:rPr lang="zh-TW" altLang="en-US" sz="3413" b="1" dirty="0"/>
              <a:t>辨識</a:t>
            </a:r>
            <a:r>
              <a:rPr lang="en-US" altLang="zh-TW" sz="3413" b="1" dirty="0"/>
              <a:t>(R</a:t>
            </a:r>
            <a:r>
              <a:rPr lang="en-US" altLang="zh-TW" sz="3413" dirty="0"/>
              <a:t>adio </a:t>
            </a:r>
            <a:r>
              <a:rPr lang="en-US" altLang="zh-TW" sz="3413" b="1" dirty="0"/>
              <a:t>F</a:t>
            </a:r>
            <a:r>
              <a:rPr lang="en-US" altLang="zh-TW" sz="3413" dirty="0"/>
              <a:t>requency </a:t>
            </a:r>
            <a:r>
              <a:rPr lang="en-US" altLang="zh-TW" sz="3413" b="1" dirty="0"/>
              <a:t>Id</a:t>
            </a:r>
            <a:r>
              <a:rPr lang="en-US" altLang="zh-TW" sz="3413" dirty="0"/>
              <a:t>entification)</a:t>
            </a:r>
          </a:p>
          <a:p>
            <a:r>
              <a:rPr lang="en-US" altLang="zh-TW" sz="3413" b="1" dirty="0"/>
              <a:t>2.</a:t>
            </a:r>
            <a:r>
              <a:rPr lang="zh-TW" altLang="en-US" sz="3413" b="1" dirty="0"/>
              <a:t>一種無線通訊技術</a:t>
            </a:r>
            <a:endParaRPr lang="en-US" altLang="zh-TW" sz="3413" b="1" dirty="0"/>
          </a:p>
          <a:p>
            <a:endParaRPr lang="en-US" altLang="zh-TW" sz="3413" dirty="0"/>
          </a:p>
          <a:p>
            <a:endParaRPr lang="en-US" altLang="zh-TW" sz="3413" b="1" dirty="0"/>
          </a:p>
          <a:p>
            <a:endParaRPr lang="en-US" altLang="zh-TW" sz="3413" dirty="0"/>
          </a:p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931932" y="9202492"/>
            <a:ext cx="5144324" cy="519289"/>
          </a:xfrm>
        </p:spPr>
        <p:txBody>
          <a:bodyPr/>
          <a:lstStyle/>
          <a:p>
            <a:r>
              <a:rPr lang="en-US" altLang="zh-TW" dirty="0" smtClean="0"/>
              <a:t>NTUEESAAD WORKSHOP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4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92505" indent="-792505">
              <a:buClrTx/>
              <a:buFont typeface="+mj-lt"/>
              <a:buAutoNum type="arabicPeriod"/>
            </a:pPr>
            <a:r>
              <a:rPr lang="en-US" altLang="zh-TW" sz="3840" b="1" dirty="0"/>
              <a:t>ETC</a:t>
            </a:r>
            <a:r>
              <a:rPr lang="zh-TW" altLang="en-US" sz="3840" b="1" dirty="0"/>
              <a:t>（</a:t>
            </a:r>
            <a:r>
              <a:rPr lang="en-US" altLang="zh-TW" sz="3840" b="1" dirty="0"/>
              <a:t>Microwave</a:t>
            </a:r>
            <a:r>
              <a:rPr lang="zh-TW" altLang="en-US" sz="3840" b="1" dirty="0"/>
              <a:t>）</a:t>
            </a:r>
            <a:endParaRPr lang="en-US" altLang="zh-TW" sz="3840" b="1" dirty="0"/>
          </a:p>
          <a:p>
            <a:pPr marL="792505" indent="-792505">
              <a:buClrTx/>
              <a:buFont typeface="+mj-lt"/>
              <a:buAutoNum type="arabicPeriod"/>
            </a:pPr>
            <a:r>
              <a:rPr lang="zh-TW" altLang="en-US" sz="3840" b="1" dirty="0"/>
              <a:t>行動支付（悠遊卡）</a:t>
            </a:r>
            <a:endParaRPr lang="en-US" altLang="zh-TW" sz="3840" b="1" dirty="0"/>
          </a:p>
          <a:p>
            <a:pPr marL="792505" indent="-792505">
              <a:buClrTx/>
              <a:buFont typeface="+mj-lt"/>
              <a:buAutoNum type="arabicPeriod"/>
            </a:pPr>
            <a:r>
              <a:rPr lang="zh-TW" altLang="en-US" sz="3840" b="1" dirty="0"/>
              <a:t>門禁卡</a:t>
            </a:r>
            <a:endParaRPr lang="en-US" altLang="zh-TW" sz="3840" b="1" dirty="0"/>
          </a:p>
          <a:p>
            <a:pPr marL="792505" indent="-792505">
              <a:buClrTx/>
              <a:buFont typeface="+mj-lt"/>
              <a:buAutoNum type="arabicPeriod"/>
            </a:pPr>
            <a:r>
              <a:rPr lang="zh-TW" altLang="en-US" sz="3840" b="1" dirty="0"/>
              <a:t>貨物管理</a:t>
            </a: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39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原理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584218" y="7745241"/>
            <a:ext cx="1420582" cy="2235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853" dirty="0">
                <a:solidFill>
                  <a:schemeClr val="bg1">
                    <a:lumMod val="85000"/>
                  </a:schemeClr>
                </a:solidFill>
              </a:rPr>
              <a:t>https://swf.com.tw/?p=930</a:t>
            </a:r>
            <a:endParaRPr lang="zh-TW" altLang="en-US" sz="853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6" name="Picture 2" descr="Mifare裝置的概略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55" y="3866606"/>
            <a:ext cx="8505291" cy="29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9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4908" y="2585319"/>
            <a:ext cx="6997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65"/>
          <p:cNvSpPr/>
          <p:nvPr/>
        </p:nvSpPr>
        <p:spPr>
          <a:xfrm>
            <a:off x="7393138" y="3162694"/>
            <a:ext cx="2362200" cy="1524000"/>
          </a:xfrm>
          <a:prstGeom prst="rect">
            <a:avLst/>
          </a:prstGeom>
          <a:noFill/>
          <a:ln w="762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65"/>
          <p:cNvSpPr/>
          <p:nvPr/>
        </p:nvSpPr>
        <p:spPr>
          <a:xfrm>
            <a:off x="7546875" y="5975387"/>
            <a:ext cx="2362200" cy="1524000"/>
          </a:xfrm>
          <a:prstGeom prst="rect">
            <a:avLst/>
          </a:prstGeom>
          <a:noFill/>
          <a:ln w="7620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65"/>
          <p:cNvSpPr txBox="1"/>
          <p:nvPr/>
        </p:nvSpPr>
        <p:spPr>
          <a:xfrm>
            <a:off x="9146540" y="4026257"/>
            <a:ext cx="3754120" cy="132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225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aseline="-25000" dirty="0">
                <a:solidFill>
                  <a:srgbClr val="11A0AE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6600" b="1" dirty="0" smtClean="0">
                <a:solidFill>
                  <a:srgbClr val="FFC000"/>
                </a:solidFill>
              </a:rPr>
              <a:t>4</a:t>
            </a:r>
            <a:r>
              <a:rPr lang="en-US" sz="6600" b="1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6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72;p55"/>
          <p:cNvSpPr txBox="1">
            <a:spLocks noGrp="1"/>
          </p:cNvSpPr>
          <p:nvPr>
            <p:ph type="title"/>
          </p:nvPr>
        </p:nvSpPr>
        <p:spPr>
          <a:xfrm>
            <a:off x="2943605" y="1056620"/>
            <a:ext cx="8087360" cy="124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6600" b="1" i="0" u="none" strike="noStrike" cap="none" dirty="0" smtClean="0">
                <a:solidFill>
                  <a:schemeClr val="tx1"/>
                </a:solidFill>
                <a:sym typeface="Arial"/>
              </a:rPr>
              <a:t>電源口與</a:t>
            </a:r>
            <a:r>
              <a:rPr lang="en-US" altLang="zh-TW" sz="6600" b="1" dirty="0" smtClean="0">
                <a:solidFill>
                  <a:schemeClr val="tx1"/>
                </a:solidFill>
              </a:rPr>
              <a:t>USB</a:t>
            </a:r>
            <a:r>
              <a:rPr lang="zh-TW" altLang="en-US" sz="6600" b="1" dirty="0" smtClean="0">
                <a:solidFill>
                  <a:schemeClr val="tx1"/>
                </a:solidFill>
              </a:rPr>
              <a:t>接口</a:t>
            </a:r>
            <a:endParaRPr sz="6000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cxnSp>
        <p:nvCxnSpPr>
          <p:cNvPr id="14" name="直線箭頭接點 13"/>
          <p:cNvCxnSpPr/>
          <p:nvPr/>
        </p:nvCxnSpPr>
        <p:spPr>
          <a:xfrm flipH="1" flipV="1">
            <a:off x="4908884" y="3416968"/>
            <a:ext cx="2068170" cy="471315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/>
          <p:cNvCxnSpPr/>
          <p:nvPr/>
        </p:nvCxnSpPr>
        <p:spPr>
          <a:xfrm flipH="1" flipV="1">
            <a:off x="4866307" y="5827676"/>
            <a:ext cx="2120978" cy="840724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1572340" y="2431977"/>
            <a:ext cx="456183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smtClean="0">
                <a:solidFill>
                  <a:schemeClr val="accent6">
                    <a:lumMod val="75000"/>
                  </a:schemeClr>
                </a:solidFill>
              </a:rPr>
              <a:t>USB</a:t>
            </a:r>
            <a:r>
              <a:rPr kumimoji="1" lang="zh-TW" altLang="en-US" sz="3600" b="1" dirty="0" smtClean="0">
                <a:solidFill>
                  <a:schemeClr val="accent6">
                    <a:lumMod val="75000"/>
                  </a:schemeClr>
                </a:solidFill>
              </a:rPr>
              <a:t>接孔</a:t>
            </a:r>
            <a:endParaRPr kumimoji="1" lang="en-US" altLang="zh-TW" sz="36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zh-TW" altLang="en-US" sz="3200" dirty="0" smtClean="0"/>
              <a:t>供電給板子</a:t>
            </a:r>
            <a:r>
              <a:rPr kumimoji="1" lang="en-US" altLang="zh-TW" sz="3200" dirty="0" smtClean="0"/>
              <a:t>(5V)</a:t>
            </a:r>
            <a:r>
              <a:rPr kumimoji="1" lang="zh-TW" altLang="en-US" sz="3200" dirty="0" smtClean="0"/>
              <a:t> </a:t>
            </a:r>
            <a:endParaRPr kumimoji="1" lang="en-US" altLang="zh-TW" sz="3200" dirty="0" smtClean="0"/>
          </a:p>
          <a:p>
            <a:r>
              <a:rPr kumimoji="1" lang="zh-TW" altLang="en-US" sz="3200" dirty="0" smtClean="0"/>
              <a:t>＆ </a:t>
            </a:r>
            <a:endParaRPr kumimoji="1" lang="en-US" altLang="zh-TW" sz="3200" dirty="0" smtClean="0"/>
          </a:p>
          <a:p>
            <a:r>
              <a:rPr kumimoji="1" lang="zh-TW" altLang="en-US" sz="3200" dirty="0" smtClean="0"/>
              <a:t>上傳程式到板子上</a:t>
            </a:r>
            <a:endParaRPr kumimoji="1" lang="en-US" altLang="zh-TW" sz="2800" dirty="0" smtClean="0"/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19" name="文字方塊 18"/>
          <p:cNvSpPr txBox="1"/>
          <p:nvPr/>
        </p:nvSpPr>
        <p:spPr>
          <a:xfrm>
            <a:off x="1030732" y="4948464"/>
            <a:ext cx="45618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 smtClean="0">
                <a:solidFill>
                  <a:schemeClr val="accent6">
                    <a:lumMod val="75000"/>
                  </a:schemeClr>
                </a:solidFill>
              </a:rPr>
              <a:t>純電源接孔</a:t>
            </a:r>
            <a:endParaRPr kumimoji="1" lang="en-US" altLang="zh-TW" sz="36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zh-TW" altLang="en-US" sz="3200" dirty="0" smtClean="0"/>
              <a:t>供電給板子</a:t>
            </a:r>
            <a:r>
              <a:rPr kumimoji="1" lang="en-US" altLang="zh-TW" sz="3200" dirty="0" smtClean="0"/>
              <a:t>(7~12V)</a:t>
            </a:r>
          </a:p>
          <a:p>
            <a:endParaRPr kumimoji="1" lang="en-US" altLang="zh-TW" sz="2800" dirty="0"/>
          </a:p>
          <a:p>
            <a:endParaRPr kumimoji="1" lang="en-US" altLang="zh-TW" sz="2800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" t="41525"/>
          <a:stretch/>
        </p:blipFill>
        <p:spPr>
          <a:xfrm>
            <a:off x="1128963" y="6158988"/>
            <a:ext cx="3779921" cy="2710611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15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387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原理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884" y="3072385"/>
            <a:ext cx="8351035" cy="4698691"/>
          </a:xfrm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54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我們需要的東西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413" dirty="0"/>
              <a:t>1.</a:t>
            </a:r>
            <a:r>
              <a:rPr lang="zh-TW" altLang="en-US" sz="3413" dirty="0"/>
              <a:t>讀取</a:t>
            </a:r>
            <a:r>
              <a:rPr lang="zh-TW" altLang="en-US" sz="3413" dirty="0"/>
              <a:t>器</a:t>
            </a:r>
            <a:r>
              <a:rPr lang="en-US" altLang="zh-TW" sz="3413" dirty="0"/>
              <a:t>(Reader)</a:t>
            </a:r>
          </a:p>
          <a:p>
            <a:r>
              <a:rPr lang="en-US" altLang="zh-TW" sz="3413" dirty="0"/>
              <a:t>2.</a:t>
            </a:r>
            <a:r>
              <a:rPr lang="zh-TW" altLang="en-US" sz="3413" dirty="0"/>
              <a:t>標籤</a:t>
            </a:r>
            <a:r>
              <a:rPr lang="en-US" altLang="zh-TW" sz="3413" dirty="0"/>
              <a:t>(Tag)</a:t>
            </a:r>
          </a:p>
          <a:p>
            <a:r>
              <a:rPr lang="en-US" altLang="zh-TW" sz="3413" dirty="0"/>
              <a:t>3.</a:t>
            </a:r>
            <a:r>
              <a:rPr lang="zh-TW" altLang="en-US" sz="3413" dirty="0"/>
              <a:t>應用程式</a:t>
            </a:r>
            <a:endParaRPr lang="zh-TW" altLang="en-US" sz="3413" dirty="0"/>
          </a:p>
          <a:p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6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/>
              <a:t>RFID-RC522</a:t>
            </a:r>
            <a:r>
              <a:rPr lang="zh-TW" altLang="en-US" b="1" dirty="0"/>
              <a:t>模組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619" y="3074655"/>
            <a:ext cx="4867563" cy="4867563"/>
          </a:xfrm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24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 smtClean="0"/>
              <a:t>Mifare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Card</a:t>
            </a:r>
            <a:endParaRPr lang="zh-TW" altLang="en-US" b="1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987" dirty="0" err="1"/>
              <a:t>Mifare</a:t>
            </a:r>
            <a:r>
              <a:rPr lang="zh-TW" altLang="en-US" sz="2987" dirty="0"/>
              <a:t>是</a:t>
            </a:r>
            <a:r>
              <a:rPr lang="en-US" altLang="zh-TW" sz="2987" dirty="0"/>
              <a:t>NXP</a:t>
            </a:r>
            <a:r>
              <a:rPr lang="zh-TW" altLang="en-US" sz="2987" dirty="0"/>
              <a:t>（恩智普）半導體公司推出的非接觸型</a:t>
            </a:r>
            <a:r>
              <a:rPr lang="en-US" altLang="zh-TW" sz="2987" dirty="0"/>
              <a:t>IC</a:t>
            </a:r>
            <a:r>
              <a:rPr lang="zh-TW" altLang="en-US" sz="2987" dirty="0"/>
              <a:t>卡</a:t>
            </a:r>
            <a:endParaRPr lang="en-US" altLang="zh-TW" sz="2987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987" dirty="0"/>
              <a:t>內建</a:t>
            </a:r>
            <a:r>
              <a:rPr lang="en-US" altLang="zh-TW" sz="2987" dirty="0"/>
              <a:t>EEPROM</a:t>
            </a:r>
            <a:r>
              <a:rPr lang="zh-TW" altLang="en-US" sz="2987" dirty="0"/>
              <a:t>，應用程式可對它寫入和讀取</a:t>
            </a:r>
            <a:r>
              <a:rPr lang="zh-TW" altLang="en-US" sz="2987" dirty="0"/>
              <a:t>數據</a:t>
            </a:r>
            <a:endParaRPr lang="en-US" altLang="zh-TW" sz="2987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2987" dirty="0"/>
              <a:t>具備「防衝突處理」機制</a:t>
            </a:r>
            <a:r>
              <a:rPr lang="zh-TW" altLang="en-US" sz="2987" dirty="0"/>
              <a:t>，避免</a:t>
            </a:r>
            <a:r>
              <a:rPr lang="zh-TW" altLang="en-US" sz="2987" dirty="0"/>
              <a:t>訊號干擾</a:t>
            </a:r>
            <a:endParaRPr lang="en-US" altLang="zh-TW" sz="2987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7" t="29314" r="8399" b="19600"/>
          <a:stretch/>
        </p:blipFill>
        <p:spPr bwMode="auto">
          <a:xfrm>
            <a:off x="9792679" y="1023435"/>
            <a:ext cx="2106713" cy="133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5235373"/>
            <a:ext cx="3651794" cy="232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895" y="4341223"/>
            <a:ext cx="3222171" cy="3222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85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3413" dirty="0"/>
              <a:t>每張卡片</a:t>
            </a:r>
            <a:r>
              <a:rPr lang="zh-TW" altLang="en-US" sz="3413" dirty="0"/>
              <a:t>都有個</a:t>
            </a:r>
            <a:r>
              <a:rPr lang="zh-TW" altLang="en-US" sz="3413" b="1" dirty="0"/>
              <a:t>唯一的</a:t>
            </a:r>
            <a:r>
              <a:rPr lang="en-US" altLang="zh-TW" sz="3413" b="1" dirty="0"/>
              <a:t>ID</a:t>
            </a:r>
            <a:r>
              <a:rPr lang="zh-TW" altLang="en-US" sz="3413" b="1" dirty="0"/>
              <a:t>（</a:t>
            </a:r>
            <a:r>
              <a:rPr lang="en-US" altLang="zh-TW" sz="3413" b="1" dirty="0"/>
              <a:t>unique identifier</a:t>
            </a:r>
            <a:r>
              <a:rPr lang="zh-TW" altLang="en-US" sz="3413" b="1" dirty="0"/>
              <a:t>，簡稱</a:t>
            </a:r>
            <a:r>
              <a:rPr lang="en-US" altLang="zh-TW" sz="3413" b="1" dirty="0"/>
              <a:t>UID</a:t>
            </a:r>
            <a:r>
              <a:rPr lang="zh-TW" altLang="en-US" sz="3413" b="1" dirty="0"/>
              <a:t>）</a:t>
            </a:r>
            <a:endParaRPr lang="en-US" altLang="zh-TW" sz="3413" b="1" dirty="0"/>
          </a:p>
          <a:p>
            <a:endParaRPr lang="en-US" altLang="zh-TW" sz="3413" b="1" dirty="0"/>
          </a:p>
          <a:p>
            <a:r>
              <a:rPr lang="en-US" altLang="zh-TW" sz="3413" dirty="0"/>
              <a:t>※</a:t>
            </a:r>
            <a:r>
              <a:rPr lang="zh-TW" altLang="en-US" sz="3413" dirty="0"/>
              <a:t>一般的卡片</a:t>
            </a:r>
            <a:r>
              <a:rPr lang="en-US" altLang="zh-TW" sz="3413" dirty="0"/>
              <a:t>UID</a:t>
            </a:r>
            <a:r>
              <a:rPr lang="zh-TW" altLang="en-US" sz="3413" dirty="0"/>
              <a:t>無法修改</a:t>
            </a:r>
            <a:endParaRPr lang="zh-TW" altLang="en-US" sz="3413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34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6220" y="1569058"/>
            <a:ext cx="10728960" cy="962638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接線 </a:t>
            </a:r>
            <a:r>
              <a:rPr lang="en-US" altLang="zh-TW" dirty="0" smtClean="0"/>
              <a:t>(For ATmega328P)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518" y="2531696"/>
            <a:ext cx="11642476" cy="5080353"/>
          </a:xfrm>
          <a:prstGeom prst="rect">
            <a:avLst/>
          </a:prstGeom>
        </p:spPr>
      </p:pic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2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70431" y="1346036"/>
            <a:ext cx="10728960" cy="87782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安裝第三方程式庫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987" dirty="0"/>
              <a:t>工具</a:t>
            </a:r>
            <a:r>
              <a:rPr lang="en-US" altLang="zh-TW" sz="2987" dirty="0"/>
              <a:t>-&gt;</a:t>
            </a:r>
            <a:r>
              <a:rPr lang="zh-TW" altLang="en-US" sz="2987" dirty="0"/>
              <a:t>管理程式庫</a:t>
            </a:r>
            <a:r>
              <a:rPr lang="en-US" altLang="zh-TW" sz="2987" dirty="0"/>
              <a:t>-&gt;</a:t>
            </a:r>
            <a:r>
              <a:rPr lang="zh-TW" altLang="en-US" sz="2987" dirty="0"/>
              <a:t>搜尋</a:t>
            </a:r>
            <a:r>
              <a:rPr lang="en-US" altLang="zh-TW" sz="2987" dirty="0"/>
              <a:t>MFRC522-&gt;</a:t>
            </a:r>
            <a:r>
              <a:rPr lang="zh-TW" altLang="en-US" sz="2987" dirty="0"/>
              <a:t>安裝</a:t>
            </a:r>
            <a:endParaRPr lang="en-US" altLang="zh-TW" sz="2987" dirty="0"/>
          </a:p>
          <a:p>
            <a:r>
              <a:rPr lang="en-US" altLang="zh-TW" sz="2987" dirty="0"/>
              <a:t>Or</a:t>
            </a:r>
          </a:p>
          <a:p>
            <a:r>
              <a:rPr lang="en-US" altLang="zh-TW" sz="2987" dirty="0">
                <a:hlinkClick r:id="rId2"/>
              </a:rPr>
              <a:t>https://</a:t>
            </a:r>
            <a:r>
              <a:rPr lang="en-US" altLang="zh-TW" sz="2987" dirty="0">
                <a:hlinkClick r:id="rId2"/>
              </a:rPr>
              <a:t>github.com/miguelbalboa/rfid</a:t>
            </a:r>
            <a:endParaRPr lang="en-US" altLang="zh-TW" sz="2987" dirty="0"/>
          </a:p>
          <a:p>
            <a:endParaRPr lang="en-US" altLang="zh-TW" sz="2987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67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0074" y="1483292"/>
            <a:ext cx="10728960" cy="941435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程式實作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287051" y="3169921"/>
            <a:ext cx="10728960" cy="4526943"/>
          </a:xfrm>
        </p:spPr>
        <p:txBody>
          <a:bodyPr>
            <a:normAutofit/>
          </a:bodyPr>
          <a:lstStyle/>
          <a:p>
            <a:pPr marL="548657" indent="-548657">
              <a:buClrTx/>
              <a:buFont typeface="+mj-lt"/>
              <a:buAutoNum type="arabicPeriod"/>
            </a:pPr>
            <a:r>
              <a:rPr lang="zh-TW" altLang="en-US" sz="2987" dirty="0"/>
              <a:t>打開</a:t>
            </a:r>
            <a:r>
              <a:rPr lang="en-US" altLang="zh-TW" sz="2987" dirty="0" err="1">
                <a:solidFill>
                  <a:srgbClr val="0070C0"/>
                </a:solidFill>
              </a:rPr>
              <a:t>RFID_TODO.ino</a:t>
            </a:r>
            <a:endParaRPr lang="en-US" altLang="zh-TW" sz="2987" dirty="0">
              <a:solidFill>
                <a:srgbClr val="0070C0"/>
              </a:solidFill>
            </a:endParaRPr>
          </a:p>
          <a:p>
            <a:pPr marL="548657" indent="-548657">
              <a:buClrTx/>
              <a:buFont typeface="+mj-lt"/>
              <a:buAutoNum type="arabicPeriod"/>
            </a:pPr>
            <a:r>
              <a:rPr lang="zh-TW" altLang="en-US" sz="2987" dirty="0"/>
              <a:t>目標</a:t>
            </a:r>
            <a:r>
              <a:rPr lang="zh-TW" altLang="en-US" sz="2987" dirty="0"/>
              <a:t>：</a:t>
            </a:r>
            <a:r>
              <a:rPr lang="zh-TW" altLang="en-US" sz="2987" dirty="0"/>
              <a:t>將</a:t>
            </a:r>
            <a:r>
              <a:rPr lang="en-US" altLang="zh-TW" sz="2987" dirty="0"/>
              <a:t>UID</a:t>
            </a:r>
            <a:r>
              <a:rPr lang="zh-TW" altLang="en-US" sz="2987" dirty="0"/>
              <a:t>印在</a:t>
            </a:r>
            <a:r>
              <a:rPr lang="en-US" altLang="zh-TW" sz="2987" dirty="0"/>
              <a:t>LCD</a:t>
            </a:r>
            <a:r>
              <a:rPr lang="zh-TW" altLang="en-US" sz="2987" dirty="0"/>
              <a:t>上</a:t>
            </a:r>
            <a:endParaRPr lang="zh-TW" altLang="en-US" sz="2987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NTUEESAAD WORKSHOP</a:t>
            </a:r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88498-B38E-4F24-9648-9EA0A4C82011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17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/>
          <p:nvPr/>
        </p:nvSpPr>
        <p:spPr>
          <a:xfrm>
            <a:off x="364737" y="2537460"/>
            <a:ext cx="4738372" cy="6461760"/>
          </a:xfrm>
          <a:prstGeom prst="rect">
            <a:avLst/>
          </a:prstGeom>
          <a:blipFill rotWithShape="1">
            <a:blip r:embed="rId3">
              <a:alphaModFix/>
            </a:blip>
            <a:srcRect/>
            <a:stretch>
              <a:fillRect l="-50176" t="-1002" r="-38858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5"/>
          <p:cNvSpPr txBox="1">
            <a:spLocks noGrp="1"/>
          </p:cNvSpPr>
          <p:nvPr>
            <p:ph type="title"/>
          </p:nvPr>
        </p:nvSpPr>
        <p:spPr>
          <a:xfrm>
            <a:off x="2943604" y="1123998"/>
            <a:ext cx="8087360" cy="124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6600" b="1" dirty="0" smtClean="0">
                <a:solidFill>
                  <a:schemeClr val="tx1"/>
                </a:solidFill>
              </a:rPr>
              <a:t>Analog</a:t>
            </a:r>
            <a:r>
              <a:rPr lang="zh-TW" altLang="en-US" sz="6600" b="1" i="0" u="none" strike="noStrike" cap="none" dirty="0" smtClean="0">
                <a:solidFill>
                  <a:schemeClr val="tx1"/>
                </a:solidFill>
                <a:sym typeface="Arial"/>
              </a:rPr>
              <a:t>與</a:t>
            </a:r>
            <a:r>
              <a:rPr lang="en-US" altLang="zh-TW" sz="6600" b="1" i="0" u="none" strike="noStrike" cap="none" dirty="0" smtClean="0">
                <a:solidFill>
                  <a:schemeClr val="tx1"/>
                </a:solidFill>
                <a:sym typeface="Arial"/>
              </a:rPr>
              <a:t>Digital</a:t>
            </a:r>
            <a:r>
              <a:rPr lang="zh-TW" altLang="en-US" sz="6600" b="1" i="0" u="none" strike="noStrike" cap="none" dirty="0" smtClean="0">
                <a:solidFill>
                  <a:schemeClr val="tx1"/>
                </a:solidFill>
                <a:sym typeface="Arial"/>
              </a:rPr>
              <a:t>針</a:t>
            </a:r>
            <a:r>
              <a:rPr lang="en-US" sz="6600" b="1" i="0" u="none" strike="noStrike" cap="none" dirty="0" smtClean="0">
                <a:solidFill>
                  <a:schemeClr val="tx1"/>
                </a:solidFill>
                <a:sym typeface="Arial"/>
              </a:rPr>
              <a:t>腳</a:t>
            </a:r>
            <a:endParaRPr sz="6000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2" name="圓角矩形 1"/>
          <p:cNvSpPr/>
          <p:nvPr/>
        </p:nvSpPr>
        <p:spPr>
          <a:xfrm>
            <a:off x="4363615" y="7001526"/>
            <a:ext cx="675394" cy="150622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342276" y="3697002"/>
            <a:ext cx="593317" cy="5001196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" name="直線箭頭接點 4"/>
          <p:cNvCxnSpPr/>
          <p:nvPr/>
        </p:nvCxnSpPr>
        <p:spPr>
          <a:xfrm flipV="1">
            <a:off x="5593206" y="4808220"/>
            <a:ext cx="1163829" cy="370840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/>
          <p:cNvCxnSpPr/>
          <p:nvPr/>
        </p:nvCxnSpPr>
        <p:spPr>
          <a:xfrm flipV="1">
            <a:off x="5508492" y="6934179"/>
            <a:ext cx="1250193" cy="833120"/>
          </a:xfrm>
          <a:prstGeom prst="straightConnector1">
            <a:avLst/>
          </a:prstGeom>
          <a:ln w="6350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3437872" y="5229860"/>
            <a:ext cx="736889" cy="2880360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/>
          <p:cNvSpPr/>
          <p:nvPr/>
        </p:nvSpPr>
        <p:spPr>
          <a:xfrm>
            <a:off x="487303" y="6873219"/>
            <a:ext cx="501860" cy="131575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7351781" y="3955127"/>
            <a:ext cx="45618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 smtClean="0">
                <a:solidFill>
                  <a:schemeClr val="accent6">
                    <a:lumMod val="75000"/>
                  </a:schemeClr>
                </a:solidFill>
              </a:rPr>
              <a:t>數位輸出＆輸入</a:t>
            </a:r>
            <a:endParaRPr kumimoji="1" lang="en-US" altLang="zh-TW" sz="3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kumimoji="1" lang="en-US" altLang="zh-TW" sz="2800" dirty="0" smtClean="0"/>
              <a:t>DIGITAL&amp;ANALOG IN</a:t>
            </a:r>
            <a:r>
              <a:rPr kumimoji="1" lang="zh-TW" altLang="en-US" sz="2800" dirty="0" smtClean="0"/>
              <a:t>區</a:t>
            </a:r>
            <a:endParaRPr kumimoji="1" lang="en-US" altLang="zh-TW" sz="2800" dirty="0" smtClean="0"/>
          </a:p>
          <a:p>
            <a:r>
              <a:rPr kumimoji="1" lang="zh-TW" altLang="en-US" sz="2800" dirty="0" smtClean="0"/>
              <a:t>都可以用</a:t>
            </a:r>
            <a:endParaRPr kumimoji="1" lang="en-US" altLang="zh-TW" sz="2800" dirty="0" smtClean="0"/>
          </a:p>
          <a:p>
            <a:endParaRPr kumimoji="1" lang="en-US" altLang="zh-TW" sz="2400" dirty="0" smtClean="0"/>
          </a:p>
          <a:p>
            <a:endParaRPr kumimoji="1" lang="en-US" altLang="zh-TW" sz="2400" dirty="0"/>
          </a:p>
          <a:p>
            <a:endParaRPr kumimoji="1" lang="en-US" altLang="zh-TW" sz="2400" dirty="0" smtClean="0"/>
          </a:p>
        </p:txBody>
      </p:sp>
      <p:sp>
        <p:nvSpPr>
          <p:cNvPr id="15" name="圓角矩形 14"/>
          <p:cNvSpPr/>
          <p:nvPr/>
        </p:nvSpPr>
        <p:spPr>
          <a:xfrm>
            <a:off x="307792" y="6753856"/>
            <a:ext cx="893568" cy="1554480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/>
          <p:cNvSpPr/>
          <p:nvPr/>
        </p:nvSpPr>
        <p:spPr>
          <a:xfrm>
            <a:off x="7172963" y="3644932"/>
            <a:ext cx="4547620" cy="1828800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357104" y="5999416"/>
            <a:ext cx="467206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solidFill>
                  <a:srgbClr val="0070C0"/>
                </a:solidFill>
              </a:rPr>
              <a:t>類比輸入</a:t>
            </a:r>
            <a:endParaRPr kumimoji="1" lang="en-US" altLang="zh-TW" sz="3200" b="1" dirty="0">
              <a:solidFill>
                <a:srgbClr val="0070C0"/>
              </a:solidFill>
            </a:endParaRPr>
          </a:p>
          <a:p>
            <a:r>
              <a:rPr kumimoji="1" lang="en-US" altLang="zh-TW" sz="2800" dirty="0" smtClean="0"/>
              <a:t>ANALOG</a:t>
            </a:r>
            <a:r>
              <a:rPr kumimoji="1" lang="zh-TW" altLang="en-US" sz="2800" dirty="0" smtClean="0"/>
              <a:t> </a:t>
            </a:r>
            <a:r>
              <a:rPr kumimoji="1" lang="en-US" altLang="zh-TW" sz="2800" dirty="0" smtClean="0"/>
              <a:t>IN</a:t>
            </a:r>
            <a:r>
              <a:rPr kumimoji="1" lang="zh-TW" altLang="en-US" sz="2800" dirty="0" smtClean="0"/>
              <a:t> 區</a:t>
            </a:r>
            <a:endParaRPr kumimoji="1" lang="en-US" altLang="zh-TW" sz="2800" dirty="0"/>
          </a:p>
          <a:p>
            <a:endParaRPr kumimoji="1" lang="en-US" altLang="zh-TW" sz="2800" dirty="0"/>
          </a:p>
          <a:p>
            <a:r>
              <a:rPr kumimoji="1" lang="zh-TW" altLang="en-US" sz="3200" b="1" dirty="0">
                <a:solidFill>
                  <a:srgbClr val="0070C0"/>
                </a:solidFill>
              </a:rPr>
              <a:t>類比輸出</a:t>
            </a:r>
            <a:endParaRPr kumimoji="1" lang="en-US" altLang="zh-TW" sz="3200" b="1" dirty="0">
              <a:solidFill>
                <a:srgbClr val="0070C0"/>
              </a:solidFill>
            </a:endParaRPr>
          </a:p>
          <a:p>
            <a:r>
              <a:rPr kumimoji="1" lang="en-US" altLang="zh-TW" sz="2800" dirty="0" smtClean="0"/>
              <a:t>DIGITAL</a:t>
            </a:r>
            <a:r>
              <a:rPr kumimoji="1" lang="zh-TW" altLang="en-US" sz="2800" dirty="0" smtClean="0"/>
              <a:t> 區有”～”在前面的</a:t>
            </a:r>
            <a:endParaRPr kumimoji="1" lang="en-US" altLang="zh-TW" sz="2800" dirty="0" smtClean="0"/>
          </a:p>
        </p:txBody>
      </p:sp>
      <p:sp>
        <p:nvSpPr>
          <p:cNvPr id="21" name="圓角矩形 20"/>
          <p:cNvSpPr/>
          <p:nvPr/>
        </p:nvSpPr>
        <p:spPr>
          <a:xfrm>
            <a:off x="4455675" y="4388477"/>
            <a:ext cx="306339" cy="22352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圓角矩形 21"/>
          <p:cNvSpPr/>
          <p:nvPr/>
        </p:nvSpPr>
        <p:spPr>
          <a:xfrm>
            <a:off x="4467129" y="4846320"/>
            <a:ext cx="306339" cy="22352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圓角矩形 22"/>
          <p:cNvSpPr/>
          <p:nvPr/>
        </p:nvSpPr>
        <p:spPr>
          <a:xfrm>
            <a:off x="4452677" y="5118100"/>
            <a:ext cx="306339" cy="22352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圓角矩形 23"/>
          <p:cNvSpPr/>
          <p:nvPr/>
        </p:nvSpPr>
        <p:spPr>
          <a:xfrm>
            <a:off x="4458733" y="5798820"/>
            <a:ext cx="306339" cy="22352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圓角矩形 24"/>
          <p:cNvSpPr/>
          <p:nvPr/>
        </p:nvSpPr>
        <p:spPr>
          <a:xfrm>
            <a:off x="4499884" y="6085840"/>
            <a:ext cx="306339" cy="22352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4508715" y="6352540"/>
            <a:ext cx="306339" cy="22352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圓角矩形 26"/>
          <p:cNvSpPr/>
          <p:nvPr/>
        </p:nvSpPr>
        <p:spPr>
          <a:xfrm>
            <a:off x="7164068" y="5648960"/>
            <a:ext cx="4865098" cy="3108896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136130" y="2667184"/>
            <a:ext cx="66045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/>
              <a:t>Analog</a:t>
            </a:r>
            <a:r>
              <a:rPr kumimoji="1" lang="zh-TW" altLang="en-US" sz="3200" b="1" dirty="0" smtClean="0"/>
              <a:t>與</a:t>
            </a:r>
            <a:r>
              <a:rPr kumimoji="1" lang="en-US" altLang="zh-TW" sz="3200" b="1" dirty="0" smtClean="0"/>
              <a:t>Digital</a:t>
            </a:r>
            <a:r>
              <a:rPr kumimoji="1" lang="zh-TW" altLang="en-US" sz="3200" b="1" dirty="0" smtClean="0"/>
              <a:t>針腳可用程式控制</a:t>
            </a:r>
            <a:endParaRPr kumimoji="1" lang="en-US" altLang="zh-TW" sz="3200" b="1" dirty="0" smtClean="0"/>
          </a:p>
          <a:p>
            <a:endParaRPr kumimoji="1" lang="en-US" altLang="zh-TW" sz="2400" dirty="0"/>
          </a:p>
          <a:p>
            <a:endParaRPr kumimoji="1" lang="en-US" altLang="zh-TW" sz="2400" dirty="0" smtClean="0"/>
          </a:p>
        </p:txBody>
      </p:sp>
      <p:sp>
        <p:nvSpPr>
          <p:cNvPr id="29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629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/>
          <p:nvPr/>
        </p:nvSpPr>
        <p:spPr>
          <a:xfrm>
            <a:off x="8442960" y="2575560"/>
            <a:ext cx="4369563" cy="6436232"/>
          </a:xfrm>
          <a:prstGeom prst="rect">
            <a:avLst/>
          </a:prstGeom>
          <a:blipFill rotWithShape="1">
            <a:blip r:embed="rId3">
              <a:alphaModFix/>
            </a:blip>
            <a:srcRect/>
            <a:stretch>
              <a:fillRect l="-58094" t="-563" r="-73094" b="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5"/>
          <p:cNvSpPr txBox="1">
            <a:spLocks noGrp="1"/>
          </p:cNvSpPr>
          <p:nvPr>
            <p:ph type="title"/>
          </p:nvPr>
        </p:nvSpPr>
        <p:spPr>
          <a:xfrm>
            <a:off x="3825239" y="767441"/>
            <a:ext cx="6624320" cy="124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1" dirty="0" err="1" smtClean="0">
                <a:solidFill>
                  <a:schemeClr val="tx1"/>
                </a:solidFill>
              </a:rPr>
              <a:t>POWER</a:t>
            </a:r>
            <a:r>
              <a:rPr lang="en-US" sz="8000" b="1" i="0" u="none" strike="noStrike" cap="none" dirty="0" err="1" smtClean="0">
                <a:solidFill>
                  <a:schemeClr val="tx1"/>
                </a:solidFill>
                <a:sym typeface="Arial"/>
              </a:rPr>
              <a:t>針腳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2" name="圓角矩形 1"/>
          <p:cNvSpPr/>
          <p:nvPr/>
        </p:nvSpPr>
        <p:spPr>
          <a:xfrm>
            <a:off x="8810058" y="5077556"/>
            <a:ext cx="815476" cy="177298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/>
          <p:cNvCxnSpPr/>
          <p:nvPr/>
        </p:nvCxnSpPr>
        <p:spPr>
          <a:xfrm flipH="1" flipV="1">
            <a:off x="6446520" y="4419600"/>
            <a:ext cx="2179990" cy="1387255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151964" y="2945754"/>
            <a:ext cx="62113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功能一、提供恆定電源</a:t>
            </a:r>
            <a:endParaRPr kumimoji="1" lang="en-US" altLang="zh-TW" sz="4000" b="1" dirty="0" smtClean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40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功能二、接收外部供電</a:t>
            </a:r>
            <a:endParaRPr kumimoji="1" lang="en-US" altLang="zh-TW" sz="4000" b="1" dirty="0" smtClean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148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/>
          <p:nvPr/>
        </p:nvSpPr>
        <p:spPr>
          <a:xfrm>
            <a:off x="8796987" y="2545080"/>
            <a:ext cx="4007311" cy="6435596"/>
          </a:xfrm>
          <a:prstGeom prst="rect">
            <a:avLst/>
          </a:prstGeom>
          <a:blipFill rotWithShape="1">
            <a:blip r:embed="rId3">
              <a:alphaModFix/>
            </a:blip>
            <a:srcRect/>
            <a:stretch>
              <a:fillRect l="-58094" t="-563" r="-73094" b="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5"/>
          <p:cNvSpPr txBox="1">
            <a:spLocks noGrp="1"/>
          </p:cNvSpPr>
          <p:nvPr>
            <p:ph type="title"/>
          </p:nvPr>
        </p:nvSpPr>
        <p:spPr>
          <a:xfrm>
            <a:off x="3230880" y="857249"/>
            <a:ext cx="6624320" cy="124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1" dirty="0" err="1" smtClean="0">
                <a:solidFill>
                  <a:schemeClr val="tx1"/>
                </a:solidFill>
              </a:rPr>
              <a:t>POWER</a:t>
            </a:r>
            <a:r>
              <a:rPr lang="en-US" sz="8000" b="1" i="0" u="none" strike="noStrike" cap="none" dirty="0" err="1" smtClean="0">
                <a:solidFill>
                  <a:schemeClr val="tx1"/>
                </a:solidFill>
                <a:sym typeface="Arial"/>
              </a:rPr>
              <a:t>針腳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37982" y="7489708"/>
            <a:ext cx="4241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VIN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：提供</a:t>
            </a:r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5v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電源</a:t>
            </a:r>
            <a:endParaRPr kumimoji="1" lang="en-US" altLang="zh-TW" sz="3200" b="1" dirty="0" smtClean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(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只適用使用</a:t>
            </a:r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power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jack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的時候</a:t>
            </a:r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endParaRPr kumimoji="1" lang="zh-TW" altLang="en-US" sz="3200" b="1" dirty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199413" y="5767096"/>
            <a:ext cx="4241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5v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：提供</a:t>
            </a:r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5v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電源</a:t>
            </a:r>
            <a:endParaRPr kumimoji="1" lang="en-US" altLang="zh-TW" sz="3200" b="1" dirty="0" smtClean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942457" y="4064972"/>
            <a:ext cx="4241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3v3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：提供</a:t>
            </a:r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3.3v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電源</a:t>
            </a:r>
            <a:endParaRPr kumimoji="1" lang="en-US" altLang="zh-TW" sz="3200" b="1" dirty="0" smtClean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151964" y="2945754"/>
            <a:ext cx="6211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功能一、提供恆定電源</a:t>
            </a:r>
            <a:endParaRPr kumimoji="1" lang="en-US" altLang="zh-TW" sz="4000" b="1" dirty="0" smtClean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36" name="直線箭頭接點 35"/>
          <p:cNvCxnSpPr/>
          <p:nvPr/>
        </p:nvCxnSpPr>
        <p:spPr>
          <a:xfrm flipH="1" flipV="1">
            <a:off x="4959934" y="4465231"/>
            <a:ext cx="3166212" cy="1180948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/>
          <p:cNvCxnSpPr/>
          <p:nvPr/>
        </p:nvCxnSpPr>
        <p:spPr>
          <a:xfrm flipH="1">
            <a:off x="3804135" y="6016387"/>
            <a:ext cx="4139955" cy="122183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/>
          <p:cNvCxnSpPr/>
          <p:nvPr/>
        </p:nvCxnSpPr>
        <p:spPr>
          <a:xfrm flipH="1">
            <a:off x="3998213" y="6633471"/>
            <a:ext cx="4635151" cy="1137837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74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/>
          <p:nvPr/>
        </p:nvSpPr>
        <p:spPr>
          <a:xfrm>
            <a:off x="8595360" y="2606040"/>
            <a:ext cx="4287521" cy="6375272"/>
          </a:xfrm>
          <a:prstGeom prst="rect">
            <a:avLst/>
          </a:prstGeom>
          <a:blipFill rotWithShape="1">
            <a:blip r:embed="rId3">
              <a:alphaModFix/>
            </a:blip>
            <a:srcRect/>
            <a:stretch>
              <a:fillRect l="-58094" t="-563" r="-73094" b="1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5"/>
          <p:cNvSpPr txBox="1">
            <a:spLocks noGrp="1"/>
          </p:cNvSpPr>
          <p:nvPr>
            <p:ph type="title"/>
          </p:nvPr>
        </p:nvSpPr>
        <p:spPr>
          <a:xfrm>
            <a:off x="3230880" y="857249"/>
            <a:ext cx="6624320" cy="1245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1" dirty="0" err="1" smtClean="0">
                <a:solidFill>
                  <a:schemeClr val="tx1"/>
                </a:solidFill>
              </a:rPr>
              <a:t>POWER</a:t>
            </a:r>
            <a:r>
              <a:rPr lang="en-US" sz="8000" b="1" i="0" u="none" strike="noStrike" cap="none" dirty="0" err="1" smtClean="0">
                <a:solidFill>
                  <a:schemeClr val="tx1"/>
                </a:solidFill>
                <a:sym typeface="Arial"/>
              </a:rPr>
              <a:t>針腳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151964" y="2945754"/>
            <a:ext cx="6211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功能二、接收外部供電</a:t>
            </a:r>
            <a:endParaRPr kumimoji="1" lang="en-US" altLang="zh-TW" sz="4000" b="1" dirty="0" smtClean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cxnSp>
        <p:nvCxnSpPr>
          <p:cNvPr id="16" name="直線箭頭接點 15"/>
          <p:cNvCxnSpPr/>
          <p:nvPr/>
        </p:nvCxnSpPr>
        <p:spPr>
          <a:xfrm>
            <a:off x="6543040" y="5834285"/>
            <a:ext cx="1808480" cy="594857"/>
          </a:xfrm>
          <a:prstGeom prst="straightConnector1">
            <a:avLst/>
          </a:prstGeom>
          <a:ln w="6350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907997" y="5249510"/>
            <a:ext cx="563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VIN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：從外部輸入</a:t>
            </a:r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7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～</a:t>
            </a:r>
            <a:r>
              <a:rPr kumimoji="1" lang="en-US" altLang="zh-TW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12v</a:t>
            </a:r>
            <a:r>
              <a:rPr kumimoji="1" lang="zh-TW" altLang="en-US" sz="3200" b="1" dirty="0" smtClean="0">
                <a:solidFill>
                  <a:schemeClr val="bg2">
                    <a:lumMod val="75000"/>
                  </a:schemeClr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電源</a:t>
            </a:r>
            <a:endParaRPr kumimoji="1" lang="zh-TW" altLang="en-US" sz="3200" b="1" dirty="0">
              <a:solidFill>
                <a:schemeClr val="bg2">
                  <a:lumMod val="75000"/>
                </a:schemeClr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1" name="頁尾版面配置區 4"/>
          <p:cNvSpPr>
            <a:spLocks noGrp="1"/>
          </p:cNvSpPr>
          <p:nvPr>
            <p:ph type="ftr" idx="11"/>
          </p:nvPr>
        </p:nvSpPr>
        <p:spPr>
          <a:xfrm>
            <a:off x="3931932" y="9187252"/>
            <a:ext cx="5144324" cy="519289"/>
          </a:xfrm>
        </p:spPr>
        <p:txBody>
          <a:bodyPr/>
          <a:lstStyle/>
          <a:p>
            <a:pPr algn="ctr">
              <a:lnSpc>
                <a:spcPct val="200000"/>
              </a:lnSpc>
            </a:pPr>
            <a:r>
              <a:rPr lang="en-US" altLang="zh-TW" sz="1280" dirty="0" smtClean="0">
                <a:solidFill>
                  <a:schemeClr val="bg1"/>
                </a:solidFill>
                <a:latin typeface="+mn-lt"/>
              </a:rPr>
              <a:t>NTUEESAAD WORKSHOP</a:t>
            </a:r>
            <a:endParaRPr lang="zh-TW" altLang="en-US" sz="128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75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0"/>
          <p:cNvSpPr/>
          <p:nvPr/>
        </p:nvSpPr>
        <p:spPr>
          <a:xfrm>
            <a:off x="4985512" y="2054889"/>
            <a:ext cx="2750819" cy="32750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50"/>
          <p:cNvSpPr/>
          <p:nvPr/>
        </p:nvSpPr>
        <p:spPr>
          <a:xfrm>
            <a:off x="5269991" y="2188464"/>
            <a:ext cx="2466340" cy="2466340"/>
          </a:xfrm>
          <a:custGeom>
            <a:avLst/>
            <a:gdLst/>
            <a:ahLst/>
            <a:cxnLst/>
            <a:rect l="l" t="t" r="r" b="b"/>
            <a:pathLst>
              <a:path w="2466340" h="2466340" extrusionOk="0">
                <a:moveTo>
                  <a:pt x="1232915" y="0"/>
                </a:moveTo>
                <a:lnTo>
                  <a:pt x="1184500" y="932"/>
                </a:lnTo>
                <a:lnTo>
                  <a:pt x="1136557" y="3709"/>
                </a:lnTo>
                <a:lnTo>
                  <a:pt x="1089122" y="8293"/>
                </a:lnTo>
                <a:lnTo>
                  <a:pt x="1042228" y="14653"/>
                </a:lnTo>
                <a:lnTo>
                  <a:pt x="995910" y="22753"/>
                </a:lnTo>
                <a:lnTo>
                  <a:pt x="950202" y="32559"/>
                </a:lnTo>
                <a:lnTo>
                  <a:pt x="905139" y="44037"/>
                </a:lnTo>
                <a:lnTo>
                  <a:pt x="860754" y="57152"/>
                </a:lnTo>
                <a:lnTo>
                  <a:pt x="817083" y="71871"/>
                </a:lnTo>
                <a:lnTo>
                  <a:pt x="774158" y="88159"/>
                </a:lnTo>
                <a:lnTo>
                  <a:pt x="732015" y="105982"/>
                </a:lnTo>
                <a:lnTo>
                  <a:pt x="690687" y="125305"/>
                </a:lnTo>
                <a:lnTo>
                  <a:pt x="650209" y="146095"/>
                </a:lnTo>
                <a:lnTo>
                  <a:pt x="610616" y="168317"/>
                </a:lnTo>
                <a:lnTo>
                  <a:pt x="571940" y="191937"/>
                </a:lnTo>
                <a:lnTo>
                  <a:pt x="534218" y="216920"/>
                </a:lnTo>
                <a:lnTo>
                  <a:pt x="497482" y="243233"/>
                </a:lnTo>
                <a:lnTo>
                  <a:pt x="461767" y="270841"/>
                </a:lnTo>
                <a:lnTo>
                  <a:pt x="427108" y="299709"/>
                </a:lnTo>
                <a:lnTo>
                  <a:pt x="393538" y="329805"/>
                </a:lnTo>
                <a:lnTo>
                  <a:pt x="361092" y="361092"/>
                </a:lnTo>
                <a:lnTo>
                  <a:pt x="329805" y="393538"/>
                </a:lnTo>
                <a:lnTo>
                  <a:pt x="299709" y="427108"/>
                </a:lnTo>
                <a:lnTo>
                  <a:pt x="270841" y="461767"/>
                </a:lnTo>
                <a:lnTo>
                  <a:pt x="243233" y="497482"/>
                </a:lnTo>
                <a:lnTo>
                  <a:pt x="216920" y="534218"/>
                </a:lnTo>
                <a:lnTo>
                  <a:pt x="191937" y="571940"/>
                </a:lnTo>
                <a:lnTo>
                  <a:pt x="168317" y="610616"/>
                </a:lnTo>
                <a:lnTo>
                  <a:pt x="146095" y="650209"/>
                </a:lnTo>
                <a:lnTo>
                  <a:pt x="125305" y="690687"/>
                </a:lnTo>
                <a:lnTo>
                  <a:pt x="105982" y="732015"/>
                </a:lnTo>
                <a:lnTo>
                  <a:pt x="88159" y="774158"/>
                </a:lnTo>
                <a:lnTo>
                  <a:pt x="71871" y="817083"/>
                </a:lnTo>
                <a:lnTo>
                  <a:pt x="57152" y="860754"/>
                </a:lnTo>
                <a:lnTo>
                  <a:pt x="44037" y="905139"/>
                </a:lnTo>
                <a:lnTo>
                  <a:pt x="32559" y="950202"/>
                </a:lnTo>
                <a:lnTo>
                  <a:pt x="22753" y="995910"/>
                </a:lnTo>
                <a:lnTo>
                  <a:pt x="14653" y="1042228"/>
                </a:lnTo>
                <a:lnTo>
                  <a:pt x="8293" y="1089122"/>
                </a:lnTo>
                <a:lnTo>
                  <a:pt x="3709" y="1136557"/>
                </a:lnTo>
                <a:lnTo>
                  <a:pt x="932" y="1184500"/>
                </a:lnTo>
                <a:lnTo>
                  <a:pt x="0" y="1232915"/>
                </a:lnTo>
                <a:lnTo>
                  <a:pt x="932" y="1281331"/>
                </a:lnTo>
                <a:lnTo>
                  <a:pt x="3709" y="1329274"/>
                </a:lnTo>
                <a:lnTo>
                  <a:pt x="8293" y="1376709"/>
                </a:lnTo>
                <a:lnTo>
                  <a:pt x="14653" y="1423603"/>
                </a:lnTo>
                <a:lnTo>
                  <a:pt x="22753" y="1469921"/>
                </a:lnTo>
                <a:lnTo>
                  <a:pt x="32559" y="1515629"/>
                </a:lnTo>
                <a:lnTo>
                  <a:pt x="44037" y="1560692"/>
                </a:lnTo>
                <a:lnTo>
                  <a:pt x="57152" y="1605077"/>
                </a:lnTo>
                <a:lnTo>
                  <a:pt x="71871" y="1648748"/>
                </a:lnTo>
                <a:lnTo>
                  <a:pt x="88159" y="1691673"/>
                </a:lnTo>
                <a:lnTo>
                  <a:pt x="105982" y="1733816"/>
                </a:lnTo>
                <a:lnTo>
                  <a:pt x="125305" y="1775144"/>
                </a:lnTo>
                <a:lnTo>
                  <a:pt x="146095" y="1815622"/>
                </a:lnTo>
                <a:lnTo>
                  <a:pt x="168317" y="1855215"/>
                </a:lnTo>
                <a:lnTo>
                  <a:pt x="191937" y="1893891"/>
                </a:lnTo>
                <a:lnTo>
                  <a:pt x="216920" y="1931613"/>
                </a:lnTo>
                <a:lnTo>
                  <a:pt x="243233" y="1968349"/>
                </a:lnTo>
                <a:lnTo>
                  <a:pt x="270841" y="2004064"/>
                </a:lnTo>
                <a:lnTo>
                  <a:pt x="299709" y="2038723"/>
                </a:lnTo>
                <a:lnTo>
                  <a:pt x="329805" y="2072293"/>
                </a:lnTo>
                <a:lnTo>
                  <a:pt x="361092" y="2104739"/>
                </a:lnTo>
                <a:lnTo>
                  <a:pt x="393538" y="2136026"/>
                </a:lnTo>
                <a:lnTo>
                  <a:pt x="427108" y="2166122"/>
                </a:lnTo>
                <a:lnTo>
                  <a:pt x="461767" y="2194990"/>
                </a:lnTo>
                <a:lnTo>
                  <a:pt x="497482" y="2222598"/>
                </a:lnTo>
                <a:lnTo>
                  <a:pt x="534218" y="2248911"/>
                </a:lnTo>
                <a:lnTo>
                  <a:pt x="571940" y="2273894"/>
                </a:lnTo>
                <a:lnTo>
                  <a:pt x="610616" y="2297514"/>
                </a:lnTo>
                <a:lnTo>
                  <a:pt x="650209" y="2319736"/>
                </a:lnTo>
                <a:lnTo>
                  <a:pt x="690687" y="2340526"/>
                </a:lnTo>
                <a:lnTo>
                  <a:pt x="732015" y="2359849"/>
                </a:lnTo>
                <a:lnTo>
                  <a:pt x="774158" y="2377672"/>
                </a:lnTo>
                <a:lnTo>
                  <a:pt x="817083" y="2393960"/>
                </a:lnTo>
                <a:lnTo>
                  <a:pt x="860754" y="2408679"/>
                </a:lnTo>
                <a:lnTo>
                  <a:pt x="905139" y="2421794"/>
                </a:lnTo>
                <a:lnTo>
                  <a:pt x="950202" y="2433272"/>
                </a:lnTo>
                <a:lnTo>
                  <a:pt x="995910" y="2443078"/>
                </a:lnTo>
                <a:lnTo>
                  <a:pt x="1042228" y="2451178"/>
                </a:lnTo>
                <a:lnTo>
                  <a:pt x="1089122" y="2457538"/>
                </a:lnTo>
                <a:lnTo>
                  <a:pt x="1136557" y="2462122"/>
                </a:lnTo>
                <a:lnTo>
                  <a:pt x="1184500" y="2464899"/>
                </a:lnTo>
                <a:lnTo>
                  <a:pt x="1232915" y="2465831"/>
                </a:lnTo>
                <a:lnTo>
                  <a:pt x="1281331" y="2464899"/>
                </a:lnTo>
                <a:lnTo>
                  <a:pt x="1329274" y="2462122"/>
                </a:lnTo>
                <a:lnTo>
                  <a:pt x="1376709" y="2457538"/>
                </a:lnTo>
                <a:lnTo>
                  <a:pt x="1423603" y="2451178"/>
                </a:lnTo>
                <a:lnTo>
                  <a:pt x="1469921" y="2443078"/>
                </a:lnTo>
                <a:lnTo>
                  <a:pt x="1515629" y="2433272"/>
                </a:lnTo>
                <a:lnTo>
                  <a:pt x="1560692" y="2421794"/>
                </a:lnTo>
                <a:lnTo>
                  <a:pt x="1605077" y="2408679"/>
                </a:lnTo>
                <a:lnTo>
                  <a:pt x="1648748" y="2393960"/>
                </a:lnTo>
                <a:lnTo>
                  <a:pt x="1691673" y="2377672"/>
                </a:lnTo>
                <a:lnTo>
                  <a:pt x="1733816" y="2359849"/>
                </a:lnTo>
                <a:lnTo>
                  <a:pt x="1775144" y="2340526"/>
                </a:lnTo>
                <a:lnTo>
                  <a:pt x="1815622" y="2319736"/>
                </a:lnTo>
                <a:lnTo>
                  <a:pt x="1855216" y="2297514"/>
                </a:lnTo>
                <a:lnTo>
                  <a:pt x="1893891" y="2273894"/>
                </a:lnTo>
                <a:lnTo>
                  <a:pt x="1931613" y="2248911"/>
                </a:lnTo>
                <a:lnTo>
                  <a:pt x="1968349" y="2222598"/>
                </a:lnTo>
                <a:lnTo>
                  <a:pt x="2004064" y="2194990"/>
                </a:lnTo>
                <a:lnTo>
                  <a:pt x="2038723" y="2166122"/>
                </a:lnTo>
                <a:lnTo>
                  <a:pt x="2072293" y="2136026"/>
                </a:lnTo>
                <a:lnTo>
                  <a:pt x="2104739" y="2104739"/>
                </a:lnTo>
                <a:lnTo>
                  <a:pt x="2136026" y="2072293"/>
                </a:lnTo>
                <a:lnTo>
                  <a:pt x="2166122" y="2038723"/>
                </a:lnTo>
                <a:lnTo>
                  <a:pt x="2194990" y="2004064"/>
                </a:lnTo>
                <a:lnTo>
                  <a:pt x="2222598" y="1968349"/>
                </a:lnTo>
                <a:lnTo>
                  <a:pt x="2248911" y="1931613"/>
                </a:lnTo>
                <a:lnTo>
                  <a:pt x="2273894" y="1893891"/>
                </a:lnTo>
                <a:lnTo>
                  <a:pt x="2297514" y="1855215"/>
                </a:lnTo>
                <a:lnTo>
                  <a:pt x="2319736" y="1815622"/>
                </a:lnTo>
                <a:lnTo>
                  <a:pt x="2340526" y="1775144"/>
                </a:lnTo>
                <a:lnTo>
                  <a:pt x="2359849" y="1733816"/>
                </a:lnTo>
                <a:lnTo>
                  <a:pt x="2377672" y="1691673"/>
                </a:lnTo>
                <a:lnTo>
                  <a:pt x="2393960" y="1648748"/>
                </a:lnTo>
                <a:lnTo>
                  <a:pt x="2408679" y="1605077"/>
                </a:lnTo>
                <a:lnTo>
                  <a:pt x="2421794" y="1560692"/>
                </a:lnTo>
                <a:lnTo>
                  <a:pt x="2433272" y="1515629"/>
                </a:lnTo>
                <a:lnTo>
                  <a:pt x="2443078" y="1469921"/>
                </a:lnTo>
                <a:lnTo>
                  <a:pt x="2451178" y="1423603"/>
                </a:lnTo>
                <a:lnTo>
                  <a:pt x="2457538" y="1376709"/>
                </a:lnTo>
                <a:lnTo>
                  <a:pt x="2462122" y="1329274"/>
                </a:lnTo>
                <a:lnTo>
                  <a:pt x="2464899" y="1281331"/>
                </a:lnTo>
                <a:lnTo>
                  <a:pt x="2465832" y="1232915"/>
                </a:lnTo>
                <a:lnTo>
                  <a:pt x="2464899" y="1184500"/>
                </a:lnTo>
                <a:lnTo>
                  <a:pt x="2462122" y="1136557"/>
                </a:lnTo>
                <a:lnTo>
                  <a:pt x="2457538" y="1089122"/>
                </a:lnTo>
                <a:lnTo>
                  <a:pt x="2451178" y="1042228"/>
                </a:lnTo>
                <a:lnTo>
                  <a:pt x="2443078" y="995910"/>
                </a:lnTo>
                <a:lnTo>
                  <a:pt x="2433272" y="950202"/>
                </a:lnTo>
                <a:lnTo>
                  <a:pt x="2421794" y="905139"/>
                </a:lnTo>
                <a:lnTo>
                  <a:pt x="2408679" y="860754"/>
                </a:lnTo>
                <a:lnTo>
                  <a:pt x="2393960" y="817083"/>
                </a:lnTo>
                <a:lnTo>
                  <a:pt x="2377672" y="774158"/>
                </a:lnTo>
                <a:lnTo>
                  <a:pt x="2359849" y="732015"/>
                </a:lnTo>
                <a:lnTo>
                  <a:pt x="2340526" y="690687"/>
                </a:lnTo>
                <a:lnTo>
                  <a:pt x="2319736" y="650209"/>
                </a:lnTo>
                <a:lnTo>
                  <a:pt x="2297514" y="610616"/>
                </a:lnTo>
                <a:lnTo>
                  <a:pt x="2273894" y="571940"/>
                </a:lnTo>
                <a:lnTo>
                  <a:pt x="2248911" y="534218"/>
                </a:lnTo>
                <a:lnTo>
                  <a:pt x="2222598" y="497482"/>
                </a:lnTo>
                <a:lnTo>
                  <a:pt x="2194990" y="461767"/>
                </a:lnTo>
                <a:lnTo>
                  <a:pt x="2166122" y="427108"/>
                </a:lnTo>
                <a:lnTo>
                  <a:pt x="2136026" y="393538"/>
                </a:lnTo>
                <a:lnTo>
                  <a:pt x="2104739" y="361092"/>
                </a:lnTo>
                <a:lnTo>
                  <a:pt x="2072293" y="329805"/>
                </a:lnTo>
                <a:lnTo>
                  <a:pt x="2038723" y="299709"/>
                </a:lnTo>
                <a:lnTo>
                  <a:pt x="2004064" y="270841"/>
                </a:lnTo>
                <a:lnTo>
                  <a:pt x="1968349" y="243233"/>
                </a:lnTo>
                <a:lnTo>
                  <a:pt x="1931613" y="216920"/>
                </a:lnTo>
                <a:lnTo>
                  <a:pt x="1893891" y="191937"/>
                </a:lnTo>
                <a:lnTo>
                  <a:pt x="1855216" y="168317"/>
                </a:lnTo>
                <a:lnTo>
                  <a:pt x="1815622" y="146095"/>
                </a:lnTo>
                <a:lnTo>
                  <a:pt x="1775144" y="125305"/>
                </a:lnTo>
                <a:lnTo>
                  <a:pt x="1733816" y="105982"/>
                </a:lnTo>
                <a:lnTo>
                  <a:pt x="1691673" y="88159"/>
                </a:lnTo>
                <a:lnTo>
                  <a:pt x="1648748" y="71871"/>
                </a:lnTo>
                <a:lnTo>
                  <a:pt x="1605077" y="57152"/>
                </a:lnTo>
                <a:lnTo>
                  <a:pt x="1560692" y="44037"/>
                </a:lnTo>
                <a:lnTo>
                  <a:pt x="1515629" y="32559"/>
                </a:lnTo>
                <a:lnTo>
                  <a:pt x="1469921" y="22753"/>
                </a:lnTo>
                <a:lnTo>
                  <a:pt x="1423603" y="14653"/>
                </a:lnTo>
                <a:lnTo>
                  <a:pt x="1376709" y="8293"/>
                </a:lnTo>
                <a:lnTo>
                  <a:pt x="1329274" y="3709"/>
                </a:lnTo>
                <a:lnTo>
                  <a:pt x="1281331" y="932"/>
                </a:lnTo>
                <a:lnTo>
                  <a:pt x="1232915" y="0"/>
                </a:lnTo>
                <a:close/>
              </a:path>
            </a:pathLst>
          </a:custGeom>
          <a:solidFill>
            <a:srgbClr val="00BD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50"/>
          <p:cNvSpPr txBox="1">
            <a:spLocks noGrp="1"/>
          </p:cNvSpPr>
          <p:nvPr>
            <p:ph type="ctrTitle"/>
          </p:nvPr>
        </p:nvSpPr>
        <p:spPr>
          <a:xfrm>
            <a:off x="6065773" y="2452878"/>
            <a:ext cx="873252" cy="3706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3</a:t>
            </a:r>
            <a: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414" name="Google Shape;414;p50"/>
          <p:cNvSpPr txBox="1"/>
          <p:nvPr/>
        </p:nvSpPr>
        <p:spPr>
          <a:xfrm>
            <a:off x="4673600" y="5311140"/>
            <a:ext cx="5786755" cy="1245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8000" b="1" dirty="0" smtClean="0"/>
              <a:t>IDE</a:t>
            </a:r>
            <a:r>
              <a:rPr lang="zh-TW" altLang="en-US" sz="8000" b="1" dirty="0" smtClean="0"/>
              <a:t>介紹</a:t>
            </a:r>
            <a:endParaRPr lang="en-US" sz="8000" b="1" dirty="0" smtClean="0"/>
          </a:p>
        </p:txBody>
      </p:sp>
    </p:spTree>
    <p:extLst>
      <p:ext uri="{BB962C8B-B14F-4D97-AF65-F5344CB8AC3E}">
        <p14:creationId xmlns:p14="http://schemas.microsoft.com/office/powerpoint/2010/main" val="118053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</TotalTime>
  <Words>886</Words>
  <Application>Microsoft Office PowerPoint</Application>
  <PresentationFormat>自訂</PresentationFormat>
  <Paragraphs>264</Paragraphs>
  <Slides>47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4" baseType="lpstr">
      <vt:lpstr>Microsoft JhengHei</vt:lpstr>
      <vt:lpstr>新細明體</vt:lpstr>
      <vt:lpstr>Arial</vt:lpstr>
      <vt:lpstr>Calibri</vt:lpstr>
      <vt:lpstr>Calibri Light</vt:lpstr>
      <vt:lpstr>Wingdings</vt:lpstr>
      <vt:lpstr>回顧</vt:lpstr>
      <vt:lpstr>1</vt:lpstr>
      <vt:lpstr>輸出 訊號</vt:lpstr>
      <vt:lpstr>2 </vt:lpstr>
      <vt:lpstr>電源口與USB接口</vt:lpstr>
      <vt:lpstr>Analog與Digital針腳</vt:lpstr>
      <vt:lpstr>POWER針腳</vt:lpstr>
      <vt:lpstr>POWER針腳</vt:lpstr>
      <vt:lpstr>POWER針腳</vt:lpstr>
      <vt:lpstr>3 </vt:lpstr>
      <vt:lpstr>ARDUINO IDE</vt:lpstr>
      <vt:lpstr>ARDUINO IDE</vt:lpstr>
      <vt:lpstr>ARDUINO IDE</vt:lpstr>
      <vt:lpstr>Arduino程式架構</vt:lpstr>
      <vt:lpstr>4 </vt:lpstr>
      <vt:lpstr>PowerPoint 簡報</vt:lpstr>
      <vt:lpstr>LED</vt:lpstr>
      <vt:lpstr>PowerPoint 簡報</vt:lpstr>
      <vt:lpstr>LED AND GATE</vt:lpstr>
      <vt:lpstr>5 </vt:lpstr>
      <vt:lpstr>PowerPoint 簡報</vt:lpstr>
      <vt:lpstr>有源VS無源</vt:lpstr>
      <vt:lpstr>PowerPoint 簡報</vt:lpstr>
      <vt:lpstr>控制蜂鳴器的函式- tone()</vt:lpstr>
      <vt:lpstr>PowerPoint 簡報</vt:lpstr>
      <vt:lpstr>PowerPoint 簡報</vt:lpstr>
      <vt:lpstr>6 </vt:lpstr>
      <vt:lpstr>什麼是LCD</vt:lpstr>
      <vt:lpstr>1602 LCD模組</vt:lpstr>
      <vt:lpstr>PowerPoint 簡報</vt:lpstr>
      <vt:lpstr>PowerPoint 簡報</vt:lpstr>
      <vt:lpstr>PowerPoint 簡報</vt:lpstr>
      <vt:lpstr>I2C Bus (Inter-Integrated Circuit Bus)</vt:lpstr>
      <vt:lpstr>接線</vt:lpstr>
      <vt:lpstr>安裝第三方程式庫</vt:lpstr>
      <vt:lpstr>程式實作</vt:lpstr>
      <vt:lpstr>7 </vt:lpstr>
      <vt:lpstr>什麼是RFID</vt:lpstr>
      <vt:lpstr>應用</vt:lpstr>
      <vt:lpstr>原理</vt:lpstr>
      <vt:lpstr>原理</vt:lpstr>
      <vt:lpstr>我們需要的東西</vt:lpstr>
      <vt:lpstr>RFID-RC522模組</vt:lpstr>
      <vt:lpstr>Mifare Card</vt:lpstr>
      <vt:lpstr>UID</vt:lpstr>
      <vt:lpstr>接線 (For ATmega328P)</vt:lpstr>
      <vt:lpstr>安裝第三方程式庫</vt:lpstr>
      <vt:lpstr>程式實作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運作原理</dc:title>
  <cp:lastModifiedBy>陳士允</cp:lastModifiedBy>
  <cp:revision>138</cp:revision>
  <dcterms:modified xsi:type="dcterms:W3CDTF">2018-10-26T03:48:00Z</dcterms:modified>
</cp:coreProperties>
</file>